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541" r:id="rId3"/>
    <p:sldId id="839" r:id="rId4"/>
    <p:sldId id="477" r:id="rId5"/>
    <p:sldId id="840" r:id="rId6"/>
    <p:sldId id="841" r:id="rId7"/>
    <p:sldId id="842" r:id="rId8"/>
    <p:sldId id="843" r:id="rId9"/>
    <p:sldId id="844" r:id="rId10"/>
    <p:sldId id="845" r:id="rId11"/>
    <p:sldId id="846" r:id="rId12"/>
    <p:sldId id="847" r:id="rId13"/>
    <p:sldId id="848" r:id="rId14"/>
    <p:sldId id="849" r:id="rId15"/>
    <p:sldId id="850" r:id="rId16"/>
    <p:sldId id="851" r:id="rId17"/>
    <p:sldId id="852" r:id="rId18"/>
    <p:sldId id="853" r:id="rId19"/>
    <p:sldId id="854" r:id="rId20"/>
    <p:sldId id="85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865" r:id="rId31"/>
    <p:sldId id="866" r:id="rId32"/>
    <p:sldId id="867" r:id="rId33"/>
    <p:sldId id="868" r:id="rId34"/>
    <p:sldId id="869" r:id="rId35"/>
    <p:sldId id="870" r:id="rId36"/>
    <p:sldId id="871" r:id="rId37"/>
    <p:sldId id="872" r:id="rId38"/>
    <p:sldId id="873" r:id="rId39"/>
    <p:sldId id="874" r:id="rId40"/>
    <p:sldId id="875" r:id="rId41"/>
    <p:sldId id="876" r:id="rId42"/>
    <p:sldId id="877" r:id="rId43"/>
    <p:sldId id="878" r:id="rId44"/>
    <p:sldId id="879" r:id="rId45"/>
    <p:sldId id="880" r:id="rId46"/>
    <p:sldId id="881" r:id="rId47"/>
    <p:sldId id="882" r:id="rId48"/>
    <p:sldId id="883" r:id="rId49"/>
    <p:sldId id="884" r:id="rId50"/>
    <p:sldId id="885" r:id="rId51"/>
    <p:sldId id="886" r:id="rId52"/>
    <p:sldId id="887" r:id="rId53"/>
    <p:sldId id="888" r:id="rId54"/>
    <p:sldId id="889" r:id="rId55"/>
    <p:sldId id="890" r:id="rId56"/>
    <p:sldId id="891" r:id="rId57"/>
    <p:sldId id="892" r:id="rId58"/>
    <p:sldId id="893" r:id="rId59"/>
    <p:sldId id="894" r:id="rId60"/>
    <p:sldId id="895" r:id="rId61"/>
    <p:sldId id="961" r:id="rId62"/>
    <p:sldId id="896" r:id="rId63"/>
    <p:sldId id="897" r:id="rId64"/>
    <p:sldId id="898" r:id="rId65"/>
    <p:sldId id="899" r:id="rId66"/>
    <p:sldId id="900" r:id="rId67"/>
    <p:sldId id="901" r:id="rId68"/>
    <p:sldId id="902" r:id="rId69"/>
    <p:sldId id="903" r:id="rId70"/>
    <p:sldId id="904" r:id="rId71"/>
    <p:sldId id="539" r:id="rId7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D6D2810-009B-40B9-975F-254EFE32FF76}">
          <p14:sldIdLst>
            <p14:sldId id="256"/>
            <p14:sldId id="541"/>
            <p14:sldId id="839"/>
            <p14:sldId id="477"/>
            <p14:sldId id="840"/>
            <p14:sldId id="841"/>
            <p14:sldId id="842"/>
            <p14:sldId id="843"/>
          </p14:sldIdLst>
        </p14:section>
        <p14:section name="Visualizing Weights" id="{1328CEC2-2081-4328-BB2A-4F57AE22BA55}">
          <p14:sldIdLst>
            <p14:sldId id="844"/>
            <p14:sldId id="845"/>
            <p14:sldId id="846"/>
            <p14:sldId id="847"/>
            <p14:sldId id="848"/>
          </p14:sldIdLst>
        </p14:section>
        <p14:section name="Visualizing Representation" id="{C243B756-4288-466E-881E-C91CA92DD153}">
          <p14:sldIdLst>
            <p14:sldId id="849"/>
            <p14:sldId id="850"/>
            <p14:sldId id="851"/>
          </p14:sldIdLst>
        </p14:section>
        <p14:section name="t-SNE Visualization" id="{AFA7C36B-76E8-4B54-80EE-FA904D70B422}">
          <p14:sldIdLst>
            <p14:sldId id="852"/>
            <p14:sldId id="853"/>
            <p14:sldId id="854"/>
            <p14:sldId id="855"/>
          </p14:sldIdLst>
        </p14:section>
        <p14:section name="Occlusion Experiments" id="{9C4EBBED-9805-418C-90C2-51B09C5AC173}">
          <p14:sldIdLst>
            <p14:sldId id="856"/>
            <p14:sldId id="857"/>
            <p14:sldId id="858"/>
            <p14:sldId id="859"/>
            <p14:sldId id="860"/>
            <p14:sldId id="861"/>
            <p14:sldId id="862"/>
          </p14:sldIdLst>
        </p14:section>
        <p14:section name="Visualizing Image Activation" id="{79A5FD73-164A-45F6-97A4-8A86154996E0}">
          <p14:sldIdLst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</p14:sldIdLst>
        </p14:section>
        <p14:section name="Visualizing Gradients" id="{2835BBFB-C8B9-4854-A23A-EB79EB827A5C}">
          <p14:sldIdLst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</p14:sldIdLst>
        </p14:section>
        <p14:section name="Intermediate Features via Backprop" id="{F445165B-6D3D-4AB8-97B2-90186C58B6C3}">
          <p14:sldIdLst>
            <p14:sldId id="884"/>
            <p14:sldId id="885"/>
            <p14:sldId id="886"/>
            <p14:sldId id="887"/>
          </p14:sldIdLst>
        </p14:section>
        <p14:section name="Guided Backpropagation" id="{25D8C3FE-ADA6-447B-981C-F70C0E6521F3}">
          <p14:sldIdLst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961"/>
            <p14:sldId id="896"/>
            <p14:sldId id="897"/>
            <p14:sldId id="898"/>
            <p14:sldId id="899"/>
            <p14:sldId id="900"/>
          </p14:sldIdLst>
        </p14:section>
        <p14:section name="DeepVis toolbox" id="{7C53EE1B-A527-4301-BC8B-A799E6A7631E}">
          <p14:sldIdLst>
            <p14:sldId id="901"/>
            <p14:sldId id="902"/>
            <p14:sldId id="903"/>
            <p14:sldId id="904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1069" autoAdjust="0"/>
  </p:normalViewPr>
  <p:slideViewPr>
    <p:cSldViewPr snapToGrid="0" snapToObjects="1">
      <p:cViewPr varScale="1">
        <p:scale>
          <a:sx n="108" d="100"/>
          <a:sy n="108" d="100"/>
        </p:scale>
        <p:origin x="10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13-Nov-20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13-Nov-20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Clustered by</a:t>
            </a:r>
            <a:r>
              <a:rPr lang="en-US" baseline="0" dirty="0"/>
              <a:t> the neural score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44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20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6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5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have</a:t>
            </a:r>
            <a:r>
              <a:rPr lang="en-US" baseline="0" dirty="0"/>
              <a:t> an </a:t>
            </a:r>
            <a:r>
              <a:rPr lang="en-US" dirty="0"/>
              <a:t>entire filter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have</a:t>
            </a:r>
            <a:r>
              <a:rPr lang="en-US" baseline="0" dirty="0"/>
              <a:t> an </a:t>
            </a:r>
            <a:r>
              <a:rPr lang="en-US" dirty="0"/>
              <a:t>entire filter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04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22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3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64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0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way to</a:t>
            </a:r>
            <a:r>
              <a:rPr lang="en-US" baseline="0" dirty="0"/>
              <a:t> understand, look at the raw activation of the </a:t>
            </a:r>
            <a:r>
              <a:rPr lang="en-US" baseline="0" dirty="0" err="1"/>
              <a:t>convnet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86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5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28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23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1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Pick on a arbitrary neuron,</a:t>
            </a:r>
            <a:r>
              <a:rPr lang="en-US" baseline="0" dirty="0"/>
              <a:t> say in pool5 layer, pipe a lot of images through, and see what excites the neurons  the most</a:t>
            </a:r>
          </a:p>
          <a:p>
            <a:r>
              <a:rPr lang="en-US" dirty="0"/>
              <a:t>- example: row </a:t>
            </a:r>
            <a:r>
              <a:rPr lang="en-US" dirty="0">
                <a:sym typeface="Wingdings" panose="05000000000000000000" pitchFamily="2" charset="2"/>
              </a:rPr>
              <a:t> neuron, image something</a:t>
            </a:r>
            <a:r>
              <a:rPr lang="en-US" baseline="0" dirty="0">
                <a:sym typeface="Wingdings" panose="05000000000000000000" pitchFamily="2" charset="2"/>
              </a:rPr>
              <a:t> that </a:t>
            </a:r>
            <a:r>
              <a:rPr lang="en-US" dirty="0">
                <a:sym typeface="Wingdings" panose="05000000000000000000" pitchFamily="2" charset="2"/>
              </a:rPr>
              <a:t>excites neuron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91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52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41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7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Visualization of patterns learned by the layer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conv6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(top) and layer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conv9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(bottom) of the network trained on ImageNet.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85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Visualization of patterns learned by the layer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conv6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(top) and layer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conv9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(bottom) of the network trained on ImageNet.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1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Not just looking at the activation, but looking at the weights</a:t>
            </a:r>
          </a:p>
          <a:p>
            <a:r>
              <a:rPr lang="en-US" dirty="0"/>
              <a:t>- Only interpretable on the first</a:t>
            </a:r>
            <a:r>
              <a:rPr lang="en-US" baseline="0" dirty="0"/>
              <a:t> layer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2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Not just looking at the activation, but looking at the weights</a:t>
            </a:r>
          </a:p>
          <a:p>
            <a:r>
              <a:rPr lang="en-US" dirty="0"/>
              <a:t>- Only interpretable on the first</a:t>
            </a:r>
            <a:r>
              <a:rPr lang="en-US" baseline="0" dirty="0"/>
              <a:t> layer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61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all learning feature methods resulting Gabor-like feature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732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4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fc7 image </a:t>
            </a:r>
            <a:r>
              <a:rPr lang="en-US" dirty="0">
                <a:sym typeface="Wingdings" panose="05000000000000000000" pitchFamily="2" charset="2"/>
              </a:rPr>
              <a:t> codes of the data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0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the fc7 image </a:t>
            </a:r>
            <a:r>
              <a:rPr lang="en-US" dirty="0">
                <a:sym typeface="Wingdings" panose="05000000000000000000" pitchFamily="2" charset="2"/>
              </a:rPr>
              <a:t> codes of the data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1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visualize: t-distributed stochastic neighbors embedding</a:t>
            </a:r>
          </a:p>
          <a:p>
            <a:r>
              <a:rPr lang="en-US" dirty="0"/>
              <a:t>Find</a:t>
            </a:r>
            <a:r>
              <a:rPr lang="en-US" baseline="0" dirty="0"/>
              <a:t> embedding of 2D from high dimension collection, that points out the nearby space</a:t>
            </a:r>
          </a:p>
          <a:p>
            <a:r>
              <a:rPr lang="en-US" baseline="0" dirty="0"/>
              <a:t>28x28 </a:t>
            </a:r>
            <a:r>
              <a:rPr lang="en-US" baseline="0" dirty="0" err="1"/>
              <a:t>mnist</a:t>
            </a:r>
            <a:r>
              <a:rPr lang="en-US" baseline="0" dirty="0"/>
              <a:t>, embed to 2D, clustered in 0-9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4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8C3C895-01D5-4C18-BC84-B9E9DBCF4E5D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BD844-C77B-4E74-96BD-0695C1D3A82C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F0183-D6F3-4C97-BD42-CEBD490DFD98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B1ABF-716A-4187-BDC6-B0F9A8AB16F1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A236D-FABB-4E60-85EF-9673162FB798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6EC21-91D0-4E10-97E8-F3AB1C6D8291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72F5E-3685-4866-99F2-FC5589114C26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C6E661C-21E3-4151-BE64-724565BFD064}" type="datetime1">
              <a:rPr lang="en-US" smtClean="0"/>
              <a:t>13-Nov-20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Visualization and Understanding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A27176-E493-4ADF-B6AA-BF09244D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8" y="1345474"/>
            <a:ext cx="1899332" cy="49325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Visualize the filters/kernels (raw weight)</a:t>
            </a:r>
            <a:endParaRPr lang="id-ID" sz="2400" dirty="0"/>
          </a:p>
        </p:txBody>
      </p:sp>
      <p:sp>
        <p:nvSpPr>
          <p:cNvPr id="10" name="Rectangle 9"/>
          <p:cNvSpPr/>
          <p:nvPr/>
        </p:nvSpPr>
        <p:spPr>
          <a:xfrm>
            <a:off x="8937172" y="5142368"/>
            <a:ext cx="1554480" cy="90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8278426" y="5445843"/>
            <a:ext cx="643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conv1</a:t>
            </a:r>
            <a:endParaRPr lang="id-ID" sz="12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2093295" y="1977656"/>
            <a:ext cx="5404304" cy="360668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93295" y="5648639"/>
            <a:ext cx="4769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Rotate Gabor-like feature, </a:t>
            </a:r>
          </a:p>
          <a:p>
            <a:r>
              <a:rPr lang="en-US" b="1" dirty="0">
                <a:solidFill>
                  <a:srgbClr val="FF0000"/>
                </a:solidFill>
              </a:rPr>
              <a:t>only interpretable on the first layer</a:t>
            </a:r>
            <a:endParaRPr lang="id-ID" b="1" dirty="0">
              <a:solidFill>
                <a:srgbClr val="FF0000"/>
              </a:solidFill>
            </a:endParaRP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89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5A0FC1-6F16-45B0-A6AC-3D6ABE1E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68" y="1345474"/>
            <a:ext cx="1899332" cy="49325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Visualize the filters/kernels (raw weight)</a:t>
            </a:r>
            <a:endParaRPr lang="id-ID" sz="2400" dirty="0"/>
          </a:p>
        </p:txBody>
      </p:sp>
      <p:sp>
        <p:nvSpPr>
          <p:cNvPr id="13" name="Rectangle 12"/>
          <p:cNvSpPr/>
          <p:nvPr/>
        </p:nvSpPr>
        <p:spPr>
          <a:xfrm>
            <a:off x="2093295" y="5648639"/>
            <a:ext cx="3751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 for any </a:t>
            </a:r>
            <a:r>
              <a:rPr lang="en-US" dirty="0" err="1"/>
              <a:t>ConvNet</a:t>
            </a:r>
            <a:r>
              <a:rPr lang="en-US" dirty="0"/>
              <a:t> model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11942A-4E24-4DEA-98D6-1F8D20B2462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1889125" y="2258336"/>
            <a:ext cx="6713592" cy="28452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76375B-7F2B-4E33-B95A-63CAD10DEE85}"/>
              </a:ext>
            </a:extLst>
          </p:cNvPr>
          <p:cNvSpPr/>
          <p:nvPr/>
        </p:nvSpPr>
        <p:spPr>
          <a:xfrm>
            <a:off x="8937172" y="5142368"/>
            <a:ext cx="1554480" cy="90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2E9AA1-C098-48C6-8B0F-89F636559165}"/>
              </a:ext>
            </a:extLst>
          </p:cNvPr>
          <p:cNvSpPr/>
          <p:nvPr/>
        </p:nvSpPr>
        <p:spPr>
          <a:xfrm>
            <a:off x="8278426" y="5445843"/>
            <a:ext cx="643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conv1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331547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Gabor-like Filters</a:t>
            </a:r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840" y="2085975"/>
            <a:ext cx="6011769" cy="402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9140" y="2085975"/>
            <a:ext cx="2763193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3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It DID create </a:t>
            </a:r>
            <a:r>
              <a:rPr lang="en-US" dirty="0">
                <a:solidFill>
                  <a:srgbClr val="0000FF"/>
                </a:solidFill>
              </a:rPr>
              <a:t>low level feature extraction</a:t>
            </a:r>
          </a:p>
          <a:p>
            <a:r>
              <a:rPr lang="en-US" dirty="0"/>
              <a:t>Support the original Neural Net Hypothesis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the output?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1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18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Visualizing Feature Representation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9945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A2446884-DE1F-42B7-AA0C-B7EB062E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46" y="1345475"/>
            <a:ext cx="1901952" cy="49393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Representation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9119857" y="1554281"/>
            <a:ext cx="1239962" cy="27699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8267700" y="1390032"/>
            <a:ext cx="852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fc7 layer</a:t>
            </a:r>
            <a:endParaRPr lang="id-ID" sz="1200" dirty="0"/>
          </a:p>
        </p:txBody>
      </p:sp>
      <p:sp>
        <p:nvSpPr>
          <p:cNvPr id="5" name="Rectangle 4"/>
          <p:cNvSpPr/>
          <p:nvPr/>
        </p:nvSpPr>
        <p:spPr>
          <a:xfrm>
            <a:off x="2612572" y="3135212"/>
            <a:ext cx="48296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>
                <a:solidFill>
                  <a:srgbClr val="FF0000"/>
                </a:solidFill>
                <a:latin typeface="ArialMT"/>
              </a:rPr>
              <a:t>4096-dimensional “code”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or “feature vector” </a:t>
            </a:r>
            <a:r>
              <a:rPr lang="id-ID" dirty="0">
                <a:solidFill>
                  <a:srgbClr val="FF0000"/>
                </a:solidFill>
                <a:latin typeface="ArialMT"/>
              </a:rPr>
              <a:t>for an image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(layer immediately before the classifier)</a:t>
            </a:r>
          </a:p>
          <a:p>
            <a:endParaRPr lang="en-US" dirty="0">
              <a:solidFill>
                <a:srgbClr val="FF0000"/>
              </a:solidFill>
              <a:latin typeface="ArialMT"/>
            </a:endParaRP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Run the network on many images, </a:t>
            </a:r>
            <a:br>
              <a:rPr lang="en-US" dirty="0">
                <a:solidFill>
                  <a:srgbClr val="000000"/>
                </a:solidFill>
                <a:latin typeface="ArialMT"/>
              </a:rPr>
            </a:br>
            <a:r>
              <a:rPr lang="en-US" dirty="0">
                <a:solidFill>
                  <a:srgbClr val="000000"/>
                </a:solidFill>
                <a:latin typeface="ArialMT"/>
              </a:rPr>
              <a:t>collect the feature vectors</a:t>
            </a:r>
            <a:endParaRPr lang="id-ID" dirty="0"/>
          </a:p>
        </p:txBody>
      </p:sp>
      <p:cxnSp>
        <p:nvCxnSpPr>
          <p:cNvPr id="12" name="Straight Arrow Connector 23"/>
          <p:cNvCxnSpPr>
            <a:cxnSpLocks/>
            <a:stCxn id="10" idx="1"/>
            <a:endCxn id="5" idx="3"/>
          </p:cNvCxnSpPr>
          <p:nvPr/>
        </p:nvCxnSpPr>
        <p:spPr>
          <a:xfrm rot="10800000" flipV="1">
            <a:off x="7442202" y="1692780"/>
            <a:ext cx="1677657" cy="23195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27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sz="2000" dirty="0"/>
              <a:t>Nearest Neighbor using Image Representation</a:t>
            </a:r>
            <a:endParaRPr lang="id-ID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4EDCE-49F8-4582-8AEB-F7E7B648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95" y="2039226"/>
            <a:ext cx="5930428" cy="4256288"/>
          </a:xfrm>
          <a:prstGeom prst="rect">
            <a:avLst/>
          </a:prstGeom>
        </p:spPr>
      </p:pic>
      <p:pic>
        <p:nvPicPr>
          <p:cNvPr id="12" name="Picture 11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8AE9BB54-26B2-4A7D-912E-81E19749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46" y="1345475"/>
            <a:ext cx="1901952" cy="49393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863711-43B7-42CD-A57D-270AD22D5755}"/>
              </a:ext>
            </a:extLst>
          </p:cNvPr>
          <p:cNvSpPr/>
          <p:nvPr/>
        </p:nvSpPr>
        <p:spPr>
          <a:xfrm>
            <a:off x="9119857" y="1554281"/>
            <a:ext cx="1239962" cy="27699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171AFB-D9CB-40F3-9E5C-F1263D5127AC}"/>
              </a:ext>
            </a:extLst>
          </p:cNvPr>
          <p:cNvSpPr/>
          <p:nvPr/>
        </p:nvSpPr>
        <p:spPr>
          <a:xfrm>
            <a:off x="8267700" y="1390032"/>
            <a:ext cx="852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fc7 layer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223181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t-SNE Visualization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6940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52C2D6F-E8C7-4FAB-9C82-BC6994B1B1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913120" cy="4025490"/>
          </a:xfrm>
        </p:spPr>
        <p:txBody>
          <a:bodyPr/>
          <a:lstStyle/>
          <a:p>
            <a:r>
              <a:rPr lang="en-US" dirty="0">
                <a:latin typeface="ArialMT"/>
              </a:rPr>
              <a:t>Embed high-dimensional points so that locally, pairwise distances are conserved</a:t>
            </a:r>
          </a:p>
          <a:p>
            <a:r>
              <a:rPr lang="en-US" dirty="0">
                <a:latin typeface="ArialMT"/>
              </a:rPr>
              <a:t>i.e. similar things end up in similar places. dissimilar things end up wherever</a:t>
            </a:r>
          </a:p>
          <a:p>
            <a:r>
              <a:rPr lang="en-US" dirty="0">
                <a:latin typeface="ArialMT"/>
              </a:rPr>
              <a:t>Example embedding of MNIST digits, </a:t>
            </a:r>
            <a:r>
              <a:rPr lang="id-ID" dirty="0">
                <a:latin typeface="ArialMT"/>
              </a:rPr>
              <a:t>(0-9) in 2D</a:t>
            </a:r>
            <a:endParaRPr lang="id-ID" dirty="0"/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t-SNE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23684" y="5960183"/>
            <a:ext cx="286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i="1" dirty="0">
                <a:solidFill>
                  <a:srgbClr val="0000FF"/>
                </a:solidFill>
                <a:latin typeface="Arial-ItalicMT"/>
              </a:rPr>
              <a:t>[van der Maaten &amp; Hinton]</a:t>
            </a:r>
            <a:endParaRPr lang="id-ID" dirty="0">
              <a:solidFill>
                <a:srgbClr val="0000FF"/>
              </a:solidFill>
            </a:endParaRPr>
          </a:p>
        </p:txBody>
      </p:sp>
      <p:pic>
        <p:nvPicPr>
          <p:cNvPr id="20" name="Picture 2" descr="https://lvdmaaten.github.io/tsne/examples/mnist_tsne.jpg">
            <a:extLst>
              <a:ext uri="{FF2B5EF4-FFF2-40B4-BE49-F238E27FC236}">
                <a16:creationId xmlns:a16="http://schemas.microsoft.com/office/drawing/2014/main" id="{8BB81462-F2BA-4A3E-B268-4032420A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0869" y="107045"/>
            <a:ext cx="5655819" cy="62224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25493C2-5781-42C3-834F-2E1690D22B9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dirty="0">
                <a:latin typeface="ArialMT"/>
              </a:rPr>
              <a:t>two images are placed nearby if their CNN codes are close</a:t>
            </a:r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t-SNE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6834" y="6019044"/>
            <a:ext cx="5425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i="1" dirty="0">
                <a:solidFill>
                  <a:srgbClr val="0000FF"/>
                </a:solidFill>
                <a:latin typeface="Arial-ItalicMT"/>
              </a:rPr>
              <a:t>http://cs.stanford.edu/people/karpathy/cnnembed/</a:t>
            </a:r>
            <a:endParaRPr lang="id-ID" sz="1600" dirty="0">
              <a:solidFill>
                <a:srgbClr val="0000FF"/>
              </a:solidFill>
            </a:endParaRPr>
          </a:p>
        </p:txBody>
      </p:sp>
      <p:pic>
        <p:nvPicPr>
          <p:cNvPr id="14" name="Picture 2" descr="http://cs.stanford.edu/people/karpathy/cnnembed/cnn_embed_full_4k.jpg">
            <a:extLst>
              <a:ext uri="{FF2B5EF4-FFF2-40B4-BE49-F238E27FC236}">
                <a16:creationId xmlns:a16="http://schemas.microsoft.com/office/drawing/2014/main" id="{DE67B435-CB63-49D0-9E44-6380837E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5205" y="414891"/>
            <a:ext cx="5815788" cy="581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Visualizing Weights</a:t>
            </a:r>
          </a:p>
          <a:p>
            <a:pPr lvl="1"/>
            <a:r>
              <a:rPr lang="en-US" dirty="0"/>
              <a:t>Feature Representation, Image Patch Activation</a:t>
            </a:r>
          </a:p>
          <a:p>
            <a:r>
              <a:rPr lang="en-US" dirty="0"/>
              <a:t>Part 2: Visualization via Optimization</a:t>
            </a:r>
          </a:p>
          <a:p>
            <a:pPr lvl="1"/>
            <a:r>
              <a:rPr lang="en-US" dirty="0"/>
              <a:t>Input that maximizes the target</a:t>
            </a:r>
          </a:p>
          <a:p>
            <a:pPr lvl="1"/>
            <a:r>
              <a:rPr lang="en-US" dirty="0"/>
              <a:t>Deep Dream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DID work as a </a:t>
            </a:r>
            <a:r>
              <a:rPr lang="en-US" dirty="0">
                <a:solidFill>
                  <a:srgbClr val="0000FF"/>
                </a:solidFill>
              </a:rPr>
              <a:t>Feature Extraction </a:t>
            </a:r>
          </a:p>
          <a:p>
            <a:r>
              <a:rPr lang="en-US" dirty="0"/>
              <a:t>or </a:t>
            </a:r>
            <a:r>
              <a:rPr lang="en-US" dirty="0">
                <a:solidFill>
                  <a:srgbClr val="0000FF"/>
                </a:solidFill>
              </a:rPr>
              <a:t>Dimensionality Reduction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2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If we feed an image with a "</a:t>
            </a:r>
            <a:r>
              <a:rPr lang="en-US" sz="2000" dirty="0">
                <a:solidFill>
                  <a:srgbClr val="0000FF"/>
                </a:solidFill>
              </a:rPr>
              <a:t>Cat</a:t>
            </a:r>
            <a:r>
              <a:rPr lang="en-US" sz="2000" dirty="0"/>
              <a:t>" in it into a </a:t>
            </a:r>
            <a:r>
              <a:rPr lang="en-US" sz="2000" dirty="0" err="1"/>
              <a:t>ConvNet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and the </a:t>
            </a:r>
            <a:r>
              <a:rPr lang="en-US" sz="2000" dirty="0" err="1"/>
              <a:t>ConvNet</a:t>
            </a:r>
            <a:r>
              <a:rPr lang="en-US" sz="2000" dirty="0"/>
              <a:t> recognize the cat (output a cat prediction),</a:t>
            </a:r>
          </a:p>
          <a:p>
            <a:r>
              <a:rPr lang="en-US" sz="2000" dirty="0"/>
              <a:t>did the decision come from the </a:t>
            </a:r>
            <a:r>
              <a:rPr lang="en-US" sz="2000" dirty="0">
                <a:solidFill>
                  <a:srgbClr val="C00000"/>
                </a:solidFill>
              </a:rPr>
              <a:t>cat part </a:t>
            </a:r>
            <a:r>
              <a:rPr lang="en-US" sz="2000" dirty="0"/>
              <a:t>of the image or </a:t>
            </a:r>
            <a:r>
              <a:rPr lang="en-US" sz="2000" dirty="0">
                <a:solidFill>
                  <a:srgbClr val="C00000"/>
                </a:solidFill>
              </a:rPr>
              <a:t>some other part </a:t>
            </a:r>
            <a:r>
              <a:rPr lang="en-US" sz="2000" dirty="0"/>
              <a:t>of the image?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Question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 descr="A cat sitting on a table&#10;&#10;Description automatically generated">
            <a:extLst>
              <a:ext uri="{FF2B5EF4-FFF2-40B4-BE49-F238E27FC236}">
                <a16:creationId xmlns:a16="http://schemas.microsoft.com/office/drawing/2014/main" id="{275F8F80-B81B-423C-8946-11D66B16C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06"/>
          <a:stretch/>
        </p:blipFill>
        <p:spPr>
          <a:xfrm>
            <a:off x="2877844" y="3635855"/>
            <a:ext cx="3849642" cy="2607465"/>
          </a:xfrm>
          <a:prstGeom prst="rect">
            <a:avLst/>
          </a:prstGeom>
        </p:spPr>
      </p:pic>
      <p:pic>
        <p:nvPicPr>
          <p:cNvPr id="9" name="Picture 8" descr="A cat sitting on a table&#10;&#10;Description automatically generated">
            <a:extLst>
              <a:ext uri="{FF2B5EF4-FFF2-40B4-BE49-F238E27FC236}">
                <a16:creationId xmlns:a16="http://schemas.microsoft.com/office/drawing/2014/main" id="{DBB30352-739D-43E1-85F4-B4A0897E2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7" r="33467" b="41502"/>
          <a:stretch/>
        </p:blipFill>
        <p:spPr>
          <a:xfrm>
            <a:off x="8913864" y="5303520"/>
            <a:ext cx="800583" cy="731520"/>
          </a:xfrm>
          <a:prstGeom prst="rect">
            <a:avLst/>
          </a:prstGeom>
        </p:spPr>
      </p:pic>
      <p:pic>
        <p:nvPicPr>
          <p:cNvPr id="12" name="Picture 11" descr="A cat sitting on a table&#10;&#10;Description automatically generated">
            <a:extLst>
              <a:ext uri="{FF2B5EF4-FFF2-40B4-BE49-F238E27FC236}">
                <a16:creationId xmlns:a16="http://schemas.microsoft.com/office/drawing/2014/main" id="{388981E8-600B-46CA-8CED-7051D8C84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67" t="41502" r="29967"/>
          <a:stretch/>
        </p:blipFill>
        <p:spPr>
          <a:xfrm>
            <a:off x="7819444" y="5064746"/>
            <a:ext cx="800583" cy="731520"/>
          </a:xfrm>
          <a:prstGeom prst="rect">
            <a:avLst/>
          </a:prstGeom>
        </p:spPr>
      </p:pic>
      <p:pic>
        <p:nvPicPr>
          <p:cNvPr id="13" name="Picture 12" descr="A cat sitting on a table&#10;&#10;Description automatically generated">
            <a:extLst>
              <a:ext uri="{FF2B5EF4-FFF2-40B4-BE49-F238E27FC236}">
                <a16:creationId xmlns:a16="http://schemas.microsoft.com/office/drawing/2014/main" id="{6BD09DA5-B3AC-455B-AF90-A05E7A4A7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78" b="57919"/>
          <a:stretch/>
        </p:blipFill>
        <p:spPr>
          <a:xfrm>
            <a:off x="9034444" y="4257738"/>
            <a:ext cx="800583" cy="731520"/>
          </a:xfrm>
          <a:prstGeom prst="rect">
            <a:avLst/>
          </a:prstGeom>
        </p:spPr>
      </p:pic>
      <p:pic>
        <p:nvPicPr>
          <p:cNvPr id="14" name="Picture 13" descr="A cat sitting on a table&#10;&#10;Description automatically generated">
            <a:extLst>
              <a:ext uri="{FF2B5EF4-FFF2-40B4-BE49-F238E27FC236}">
                <a16:creationId xmlns:a16="http://schemas.microsoft.com/office/drawing/2014/main" id="{4232E264-6A15-4ED8-9598-B8D502572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34" t="39868" b="1634"/>
          <a:stretch/>
        </p:blipFill>
        <p:spPr>
          <a:xfrm>
            <a:off x="7933424" y="4080542"/>
            <a:ext cx="80058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Occlusion Experiments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742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Input an image to </a:t>
            </a:r>
            <a:r>
              <a:rPr lang="en-US" sz="2200" dirty="0" err="1"/>
              <a:t>ConvNet</a:t>
            </a:r>
            <a:r>
              <a:rPr lang="en-US" sz="2200" dirty="0"/>
              <a:t>, and record the output probability</a:t>
            </a:r>
          </a:p>
          <a:p>
            <a:r>
              <a:rPr lang="en-US" sz="2200" dirty="0"/>
              <a:t>Partially damage (occlude) the image, repeat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4587" y="6019043"/>
            <a:ext cx="36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  <a:latin typeface="Arial-ItalicMT"/>
              </a:rPr>
              <a:t>[Zeiler &amp; Fergus 2013]</a:t>
            </a:r>
            <a:endParaRPr lang="id-ID" sz="1600" dirty="0">
              <a:solidFill>
                <a:srgbClr val="0000FF"/>
              </a:solidFill>
            </a:endParaRPr>
          </a:p>
        </p:txBody>
      </p:sp>
      <p:pic>
        <p:nvPicPr>
          <p:cNvPr id="13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C6C00B73-3D60-4A02-BBF9-A106ECB2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3295" y="3653156"/>
            <a:ext cx="1764002" cy="18127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C21F91-D2AF-42E8-8261-C31FB157D03E}"/>
              </a:ext>
            </a:extLst>
          </p:cNvPr>
          <p:cNvSpPr/>
          <p:nvPr/>
        </p:nvSpPr>
        <p:spPr>
          <a:xfrm>
            <a:off x="8598158" y="4236344"/>
            <a:ext cx="1486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cat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41387-7D3F-40DF-9696-3566C2495DE3}"/>
              </a:ext>
            </a:extLst>
          </p:cNvPr>
          <p:cNvCxnSpPr>
            <a:stCxn id="13" idx="3"/>
          </p:cNvCxnSpPr>
          <p:nvPr/>
        </p:nvCxnSpPr>
        <p:spPr>
          <a:xfrm>
            <a:off x="3857297" y="4559509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D0510B-850B-4DDE-A587-4B90E90B8D6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271743" y="4559509"/>
            <a:ext cx="3264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95CABDFF-29F7-475E-8DD8-AD4C2323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711" y="3795261"/>
            <a:ext cx="4087368" cy="15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Patch of zeros, Slide through the entire image</a:t>
            </a:r>
          </a:p>
          <a:p>
            <a:r>
              <a:rPr lang="en-US" sz="2200" dirty="0"/>
              <a:t>Map each output score relevant to the target in form of heat-map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4587" y="6019043"/>
            <a:ext cx="36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  <a:latin typeface="Arial-ItalicMT"/>
              </a:rPr>
              <a:t>[Zeiler &amp; Fergus 2013]</a:t>
            </a:r>
            <a:endParaRPr lang="id-ID" sz="1600" dirty="0">
              <a:solidFill>
                <a:srgbClr val="0000FF"/>
              </a:solidFill>
            </a:endParaRPr>
          </a:p>
        </p:txBody>
      </p:sp>
      <p:pic>
        <p:nvPicPr>
          <p:cNvPr id="13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C6C00B73-3D60-4A02-BBF9-A106ECB2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3295" y="3653156"/>
            <a:ext cx="1764002" cy="18127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41387-7D3F-40DF-9696-3566C2495DE3}"/>
              </a:ext>
            </a:extLst>
          </p:cNvPr>
          <p:cNvCxnSpPr>
            <a:stCxn id="13" idx="3"/>
          </p:cNvCxnSpPr>
          <p:nvPr/>
        </p:nvCxnSpPr>
        <p:spPr>
          <a:xfrm>
            <a:off x="3857297" y="4559509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D0510B-850B-4DDE-A587-4B90E90B8D6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271743" y="4559509"/>
            <a:ext cx="326414" cy="1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9DE6B3-3BFE-4047-8535-73FF3CB3EAAC}"/>
              </a:ext>
            </a:extLst>
          </p:cNvPr>
          <p:cNvGraphicFramePr>
            <a:graphicFrameLocks noGrp="1"/>
          </p:cNvGraphicFramePr>
          <p:nvPr/>
        </p:nvGraphicFramePr>
        <p:xfrm>
          <a:off x="8598157" y="3692523"/>
          <a:ext cx="17373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70">
                  <a:extLst>
                    <a:ext uri="{9D8B030D-6E8A-4147-A177-3AD203B41FA5}">
                      <a16:colId xmlns:a16="http://schemas.microsoft.com/office/drawing/2014/main" val="2818875941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15659669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79593731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85477658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0768287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876905628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816752702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474209089"/>
                    </a:ext>
                  </a:extLst>
                </a:gridCol>
              </a:tblGrid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6030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5027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8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1332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3061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479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73582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59774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7532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5168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7323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70755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F8B01FD-08A6-42FE-B1DB-73DD7356C432}"/>
              </a:ext>
            </a:extLst>
          </p:cNvPr>
          <p:cNvSpPr/>
          <p:nvPr/>
        </p:nvSpPr>
        <p:spPr>
          <a:xfrm>
            <a:off x="2093296" y="3653156"/>
            <a:ext cx="413685" cy="28638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EFC5DD-BC43-4998-9308-16781735C6E5}"/>
              </a:ext>
            </a:extLst>
          </p:cNvPr>
          <p:cNvCxnSpPr/>
          <p:nvPr/>
        </p:nvCxnSpPr>
        <p:spPr>
          <a:xfrm>
            <a:off x="2547308" y="3792326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F3AE4-B4F3-4C4D-994E-3ACD29126B4C}"/>
              </a:ext>
            </a:extLst>
          </p:cNvPr>
          <p:cNvCxnSpPr>
            <a:cxnSpLocks/>
          </p:cNvCxnSpPr>
          <p:nvPr/>
        </p:nvCxnSpPr>
        <p:spPr>
          <a:xfrm rot="5400000">
            <a:off x="2109476" y="4147821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4D56B31A-9B27-4EF9-8A5C-5D412349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711" y="3795261"/>
            <a:ext cx="4087368" cy="15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Hypothesis: </a:t>
            </a:r>
            <a:br>
              <a:rPr lang="en-US" sz="2200" dirty="0"/>
            </a:br>
            <a:r>
              <a:rPr lang="en-US" sz="2200" dirty="0"/>
              <a:t>If a part of image is </a:t>
            </a:r>
            <a:r>
              <a:rPr lang="en-US" sz="2200" dirty="0">
                <a:solidFill>
                  <a:srgbClr val="C00000"/>
                </a:solidFill>
              </a:rPr>
              <a:t>not important </a:t>
            </a:r>
            <a:r>
              <a:rPr lang="en-US" sz="2200" dirty="0"/>
              <a:t>to the decision, the score </a:t>
            </a:r>
            <a:br>
              <a:rPr lang="en-US" sz="2200" dirty="0"/>
            </a:br>
            <a:r>
              <a:rPr lang="en-US" sz="2200" dirty="0">
                <a:solidFill>
                  <a:srgbClr val="C00000"/>
                </a:solidFill>
              </a:rPr>
              <a:t>won’t decrease</a:t>
            </a:r>
            <a:r>
              <a:rPr lang="en-US" sz="2200" dirty="0"/>
              <a:t>, And vice versa,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4587" y="6019043"/>
            <a:ext cx="36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00" dirty="0">
                <a:solidFill>
                  <a:srgbClr val="0000FF"/>
                </a:solidFill>
                <a:latin typeface="Arial-ItalicMT"/>
              </a:rPr>
              <a:t>[Zeiler &amp; Fergus 2013]</a:t>
            </a:r>
            <a:endParaRPr lang="id-ID" sz="1600" dirty="0">
              <a:solidFill>
                <a:srgbClr val="0000FF"/>
              </a:solidFill>
            </a:endParaRPr>
          </a:p>
        </p:txBody>
      </p:sp>
      <p:pic>
        <p:nvPicPr>
          <p:cNvPr id="13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C6C00B73-3D60-4A02-BBF9-A106ECB2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3295" y="3653156"/>
            <a:ext cx="1764002" cy="181270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41387-7D3F-40DF-9696-3566C2495DE3}"/>
              </a:ext>
            </a:extLst>
          </p:cNvPr>
          <p:cNvCxnSpPr>
            <a:stCxn id="13" idx="3"/>
          </p:cNvCxnSpPr>
          <p:nvPr/>
        </p:nvCxnSpPr>
        <p:spPr>
          <a:xfrm>
            <a:off x="3857297" y="4559509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D0510B-850B-4DDE-A587-4B90E90B8D6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271743" y="4559509"/>
            <a:ext cx="326414" cy="1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9DE6B3-3BFE-4047-8535-73FF3CB3EAAC}"/>
              </a:ext>
            </a:extLst>
          </p:cNvPr>
          <p:cNvGraphicFramePr>
            <a:graphicFrameLocks noGrp="1"/>
          </p:cNvGraphicFramePr>
          <p:nvPr/>
        </p:nvGraphicFramePr>
        <p:xfrm>
          <a:off x="8598157" y="3692523"/>
          <a:ext cx="17373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70">
                  <a:extLst>
                    <a:ext uri="{9D8B030D-6E8A-4147-A177-3AD203B41FA5}">
                      <a16:colId xmlns:a16="http://schemas.microsoft.com/office/drawing/2014/main" val="2818875941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15659669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79593731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85477658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0768287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876905628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816752702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474209089"/>
                    </a:ext>
                  </a:extLst>
                </a:gridCol>
              </a:tblGrid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6030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5027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89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1332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3061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4793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73582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597744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75325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51688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73231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70755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F8B01FD-08A6-42FE-B1DB-73DD7356C432}"/>
              </a:ext>
            </a:extLst>
          </p:cNvPr>
          <p:cNvSpPr/>
          <p:nvPr/>
        </p:nvSpPr>
        <p:spPr>
          <a:xfrm>
            <a:off x="2093296" y="3653156"/>
            <a:ext cx="413685" cy="28638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EFC5DD-BC43-4998-9308-16781735C6E5}"/>
              </a:ext>
            </a:extLst>
          </p:cNvPr>
          <p:cNvCxnSpPr/>
          <p:nvPr/>
        </p:nvCxnSpPr>
        <p:spPr>
          <a:xfrm>
            <a:off x="2547308" y="3792326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F3AE4-B4F3-4C4D-994E-3ACD29126B4C}"/>
              </a:ext>
            </a:extLst>
          </p:cNvPr>
          <p:cNvCxnSpPr>
            <a:cxnSpLocks/>
          </p:cNvCxnSpPr>
          <p:nvPr/>
        </p:nvCxnSpPr>
        <p:spPr>
          <a:xfrm rot="5400000">
            <a:off x="2109476" y="4147821"/>
            <a:ext cx="326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576F387A-6FD8-4866-9FF0-834BC87F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711" y="3795261"/>
            <a:ext cx="4087368" cy="15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309" y="278879"/>
            <a:ext cx="1988735" cy="60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Content Placeholder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35714" y="278878"/>
            <a:ext cx="1982983" cy="60333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B6815-1131-420D-963B-A22E5CB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06" y="1977657"/>
            <a:ext cx="3249761" cy="1500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B221DC-631F-47F5-BC7C-85A2696BF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626" y="3358399"/>
            <a:ext cx="3873967" cy="1653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150257-FB2B-463F-A2E1-EE3EDE3F8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869" y="4973601"/>
            <a:ext cx="3497914" cy="16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decision score </a:t>
            </a:r>
            <a:r>
              <a:rPr lang="en-US" dirty="0"/>
              <a:t>DOES come </a:t>
            </a:r>
            <a:r>
              <a:rPr lang="en-US" dirty="0">
                <a:solidFill>
                  <a:srgbClr val="0000FF"/>
                </a:solidFill>
              </a:rPr>
              <a:t>from the object </a:t>
            </a:r>
            <a:r>
              <a:rPr lang="en-US" dirty="0"/>
              <a:t>present in the image</a:t>
            </a:r>
          </a:p>
          <a:p>
            <a:r>
              <a:rPr lang="en-US" dirty="0" err="1"/>
              <a:t>ConvNet</a:t>
            </a:r>
            <a:r>
              <a:rPr lang="en-US" dirty="0"/>
              <a:t> did not produce a random decision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3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A70C4C1D-9822-4770-BE1C-EE9703FA56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We know what activation map 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Next Question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3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542DA9F9-977D-4996-8BBF-AAC9482CF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2387" y="3807794"/>
            <a:ext cx="1568196" cy="161149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Right">
              <a:rot lat="1080000" lon="173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be 17">
            <a:extLst>
              <a:ext uri="{FF2B5EF4-FFF2-40B4-BE49-F238E27FC236}">
                <a16:creationId xmlns:a16="http://schemas.microsoft.com/office/drawing/2014/main" id="{FF55EF60-31A4-4151-B3AC-55F87A442673}"/>
              </a:ext>
            </a:extLst>
          </p:cNvPr>
          <p:cNvSpPr/>
          <p:nvPr/>
        </p:nvSpPr>
        <p:spPr>
          <a:xfrm>
            <a:off x="3085240" y="3471666"/>
            <a:ext cx="897147" cy="2283751"/>
          </a:xfrm>
          <a:prstGeom prst="cube">
            <a:avLst>
              <a:gd name="adj" fmla="val 84892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4057850" y="47028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7700927" y="3566694"/>
            <a:ext cx="713283" cy="2082221"/>
          </a:xfrm>
          <a:prstGeom prst="cube">
            <a:avLst>
              <a:gd name="adj" fmla="val 901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CEC09-6BFB-4B4C-9063-509E2C77EA01}"/>
              </a:ext>
            </a:extLst>
          </p:cNvPr>
          <p:cNvSpPr/>
          <p:nvPr/>
        </p:nvSpPr>
        <p:spPr>
          <a:xfrm>
            <a:off x="7390804" y="3081893"/>
            <a:ext cx="29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46C8A8-0AFC-40C7-BB78-FA928F35DF00}"/>
              </a:ext>
            </a:extLst>
          </p:cNvPr>
          <p:cNvSpPr/>
          <p:nvPr/>
        </p:nvSpPr>
        <p:spPr>
          <a:xfrm>
            <a:off x="7959284" y="3566694"/>
            <a:ext cx="713283" cy="2082221"/>
          </a:xfrm>
          <a:prstGeom prst="cube">
            <a:avLst>
              <a:gd name="adj" fmla="val 9016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D56C64DD-7F00-4082-BAB4-657F022F059D}"/>
              </a:ext>
            </a:extLst>
          </p:cNvPr>
          <p:cNvSpPr/>
          <p:nvPr/>
        </p:nvSpPr>
        <p:spPr>
          <a:xfrm>
            <a:off x="5218377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82AD36A-8FAE-4EBE-A735-C8CDE142AC10}"/>
              </a:ext>
            </a:extLst>
          </p:cNvPr>
          <p:cNvSpPr/>
          <p:nvPr/>
        </p:nvSpPr>
        <p:spPr>
          <a:xfrm>
            <a:off x="5386119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FEFC9AB9-93E9-443D-903D-F77DAF1DB2A8}"/>
              </a:ext>
            </a:extLst>
          </p:cNvPr>
          <p:cNvSpPr/>
          <p:nvPr/>
        </p:nvSpPr>
        <p:spPr>
          <a:xfrm>
            <a:off x="5551690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A9A40AC-7685-440C-AF12-38B8CB94CD13}"/>
              </a:ext>
            </a:extLst>
          </p:cNvPr>
          <p:cNvSpPr/>
          <p:nvPr/>
        </p:nvSpPr>
        <p:spPr>
          <a:xfrm>
            <a:off x="5717261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97931FEC-BAF9-42AB-90A9-558D96D5254C}"/>
              </a:ext>
            </a:extLst>
          </p:cNvPr>
          <p:cNvSpPr/>
          <p:nvPr/>
        </p:nvSpPr>
        <p:spPr>
          <a:xfrm>
            <a:off x="5882832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3D3041E9-0B97-49F4-B150-BA22A2259C2D}"/>
              </a:ext>
            </a:extLst>
          </p:cNvPr>
          <p:cNvSpPr/>
          <p:nvPr/>
        </p:nvSpPr>
        <p:spPr>
          <a:xfrm>
            <a:off x="6048403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6B3288-421E-445B-9F8E-1241B10E492B}"/>
              </a:ext>
            </a:extLst>
          </p:cNvPr>
          <p:cNvCxnSpPr>
            <a:cxnSpLocks/>
          </p:cNvCxnSpPr>
          <p:nvPr/>
        </p:nvCxnSpPr>
        <p:spPr>
          <a:xfrm>
            <a:off x="6533574" y="47028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Cube 54">
            <a:extLst>
              <a:ext uri="{FF2B5EF4-FFF2-40B4-BE49-F238E27FC236}">
                <a16:creationId xmlns:a16="http://schemas.microsoft.com/office/drawing/2014/main" id="{329F3BDE-3489-4C0B-905E-18100DA32B3F}"/>
              </a:ext>
            </a:extLst>
          </p:cNvPr>
          <p:cNvSpPr/>
          <p:nvPr/>
        </p:nvSpPr>
        <p:spPr>
          <a:xfrm>
            <a:off x="8217641" y="3566694"/>
            <a:ext cx="713283" cy="2082221"/>
          </a:xfrm>
          <a:prstGeom prst="cube">
            <a:avLst>
              <a:gd name="adj" fmla="val 901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28E45115-A486-462B-B86A-69EBE900724F}"/>
              </a:ext>
            </a:extLst>
          </p:cNvPr>
          <p:cNvSpPr/>
          <p:nvPr/>
        </p:nvSpPr>
        <p:spPr>
          <a:xfrm>
            <a:off x="8475998" y="3566694"/>
            <a:ext cx="713283" cy="2082221"/>
          </a:xfrm>
          <a:prstGeom prst="cube">
            <a:avLst>
              <a:gd name="adj" fmla="val 901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BCF240B2-873E-4207-955C-391478B3B5E0}"/>
              </a:ext>
            </a:extLst>
          </p:cNvPr>
          <p:cNvSpPr/>
          <p:nvPr/>
        </p:nvSpPr>
        <p:spPr>
          <a:xfrm>
            <a:off x="8734355" y="3566694"/>
            <a:ext cx="713283" cy="2082221"/>
          </a:xfrm>
          <a:prstGeom prst="cube">
            <a:avLst>
              <a:gd name="adj" fmla="val 901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F8438246-E335-4B95-A9F9-2C0D9AA7C64D}"/>
              </a:ext>
            </a:extLst>
          </p:cNvPr>
          <p:cNvSpPr/>
          <p:nvPr/>
        </p:nvSpPr>
        <p:spPr>
          <a:xfrm>
            <a:off x="8992714" y="3566694"/>
            <a:ext cx="713283" cy="2082221"/>
          </a:xfrm>
          <a:prstGeom prst="cube">
            <a:avLst>
              <a:gd name="adj" fmla="val 901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418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E9A25133-17AD-417D-B286-26555CF8625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We know what activation map is</a:t>
            </a:r>
          </a:p>
          <a:p>
            <a:r>
              <a:rPr lang="en-US" sz="2200" dirty="0"/>
              <a:t>If a filter produce high activation from an input image,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Next Question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5543739" y="4671532"/>
            <a:ext cx="22396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7829171" y="3566694"/>
            <a:ext cx="713283" cy="2082221"/>
          </a:xfrm>
          <a:prstGeom prst="cube">
            <a:avLst>
              <a:gd name="adj" fmla="val 901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D80BAA43-321A-4BEC-8AB5-A7224BA4E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2387" y="3807794"/>
            <a:ext cx="1568196" cy="161149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Right">
              <a:rot lat="1080000" lon="173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be 50">
            <a:extLst>
              <a:ext uri="{FF2B5EF4-FFF2-40B4-BE49-F238E27FC236}">
                <a16:creationId xmlns:a16="http://schemas.microsoft.com/office/drawing/2014/main" id="{E5B69D94-A06F-4D6C-A4AA-DA5BB15CE782}"/>
              </a:ext>
            </a:extLst>
          </p:cNvPr>
          <p:cNvSpPr/>
          <p:nvPr/>
        </p:nvSpPr>
        <p:spPr>
          <a:xfrm>
            <a:off x="3085240" y="3471666"/>
            <a:ext cx="897147" cy="2283751"/>
          </a:xfrm>
          <a:prstGeom prst="cube">
            <a:avLst>
              <a:gd name="adj" fmla="val 84892"/>
            </a:avLst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6B9EB514-A4A4-4A13-85D2-1575675E0931}"/>
              </a:ext>
            </a:extLst>
          </p:cNvPr>
          <p:cNvSpPr/>
          <p:nvPr/>
        </p:nvSpPr>
        <p:spPr>
          <a:xfrm>
            <a:off x="3490355" y="4283509"/>
            <a:ext cx="309966" cy="791325"/>
          </a:xfrm>
          <a:prstGeom prst="cube">
            <a:avLst>
              <a:gd name="adj" fmla="val 626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9E1A60-9CB5-4DF4-A736-31ACE3A09FA8}"/>
              </a:ext>
            </a:extLst>
          </p:cNvPr>
          <p:cNvGrpSpPr/>
          <p:nvPr/>
        </p:nvGrpSpPr>
        <p:grpSpPr>
          <a:xfrm>
            <a:off x="3566295" y="4282221"/>
            <a:ext cx="1858337" cy="791325"/>
            <a:chOff x="1245591" y="3621321"/>
            <a:chExt cx="1858337" cy="79132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E14EB1-B13E-4309-BCD7-A1394B034C12}"/>
                </a:ext>
              </a:extLst>
            </p:cNvPr>
            <p:cNvSpPr/>
            <p:nvPr/>
          </p:nvSpPr>
          <p:spPr>
            <a:xfrm>
              <a:off x="2762826" y="3840082"/>
              <a:ext cx="341102" cy="3411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1635ED-6043-41D4-A43E-80D392FF6736}"/>
                </a:ext>
              </a:extLst>
            </p:cNvPr>
            <p:cNvCxnSpPr>
              <a:endCxn id="27" idx="2"/>
            </p:cNvCxnSpPr>
            <p:nvPr/>
          </p:nvCxnSpPr>
          <p:spPr>
            <a:xfrm flipV="1">
              <a:off x="1245591" y="4010633"/>
              <a:ext cx="1517235" cy="4020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393A16-2EA3-43BC-A4B3-30C451A109E1}"/>
                </a:ext>
              </a:extLst>
            </p:cNvPr>
            <p:cNvCxnSpPr>
              <a:endCxn id="27" idx="2"/>
            </p:cNvCxnSpPr>
            <p:nvPr/>
          </p:nvCxnSpPr>
          <p:spPr>
            <a:xfrm>
              <a:off x="1439887" y="3621321"/>
              <a:ext cx="1322939" cy="3893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0AAF010-4262-42AB-B02D-A3ED867F226A}"/>
                </a:ext>
              </a:extLst>
            </p:cNvPr>
            <p:cNvCxnSpPr>
              <a:endCxn id="27" idx="2"/>
            </p:cNvCxnSpPr>
            <p:nvPr/>
          </p:nvCxnSpPr>
          <p:spPr>
            <a:xfrm flipV="1">
              <a:off x="1497722" y="4010633"/>
              <a:ext cx="1265104" cy="2013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8D7ABC-A79C-44AA-84A4-8D571D144189}"/>
                </a:ext>
              </a:extLst>
            </p:cNvPr>
            <p:cNvCxnSpPr>
              <a:endCxn id="27" idx="2"/>
            </p:cNvCxnSpPr>
            <p:nvPr/>
          </p:nvCxnSpPr>
          <p:spPr>
            <a:xfrm>
              <a:off x="1245591" y="3815617"/>
              <a:ext cx="1517235" cy="195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583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It’s Magic?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A7FE7-745B-42B5-9272-E0F02ECEBD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Neural Net were often thought as a black box magic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works, but hard to explain how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37137D-F436-44CE-BE9C-4BBD2954F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86" b="10518"/>
          <a:stretch/>
        </p:blipFill>
        <p:spPr>
          <a:xfrm>
            <a:off x="3020188" y="2779418"/>
            <a:ext cx="6064313" cy="17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We know what activation map is</a:t>
            </a:r>
          </a:p>
          <a:p>
            <a:r>
              <a:rPr lang="en-US" sz="2200" dirty="0"/>
              <a:t>If a filter produce high activation from an input image,</a:t>
            </a:r>
          </a:p>
          <a:p>
            <a:r>
              <a:rPr lang="en-US" sz="2200" dirty="0"/>
              <a:t>Which part of the image induce that high activation?</a:t>
            </a:r>
          </a:p>
          <a:p>
            <a:r>
              <a:rPr lang="en-US" sz="2200" dirty="0"/>
              <a:t>Will it always produce the same high activation from any similar image?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Next Question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Visualizing Image Patch Activation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0283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40E12430-8CED-4621-B444-0E8A21FFA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916" y="1345475"/>
            <a:ext cx="1901952" cy="4939397"/>
          </a:xfrm>
          <a:prstGeom prst="rect">
            <a:avLst/>
          </a:prstGeom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734D92B-597F-47D2-AFFA-6B864B6F5206}"/>
              </a:ext>
            </a:extLst>
          </p:cNvPr>
          <p:cNvGraphicFramePr>
            <a:graphicFrameLocks noGrp="1"/>
          </p:cNvGraphicFramePr>
          <p:nvPr/>
        </p:nvGraphicFramePr>
        <p:xfrm>
          <a:off x="2886894" y="2724704"/>
          <a:ext cx="228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396A42-E94D-4653-8DC2-D0B83079A26A}"/>
              </a:ext>
            </a:extLst>
          </p:cNvPr>
          <p:cNvGraphicFramePr>
            <a:graphicFrameLocks noGrp="1"/>
          </p:cNvGraphicFramePr>
          <p:nvPr/>
        </p:nvGraphicFramePr>
        <p:xfrm>
          <a:off x="5309395" y="3012743"/>
          <a:ext cx="1709925" cy="170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062948-E102-4B1B-9BA7-EABE5534D460}"/>
              </a:ext>
            </a:extLst>
          </p:cNvPr>
          <p:cNvGraphicFramePr>
            <a:graphicFrameLocks noGrp="1"/>
          </p:cNvGraphicFramePr>
          <p:nvPr/>
        </p:nvGraphicFramePr>
        <p:xfrm>
          <a:off x="7176769" y="3014264"/>
          <a:ext cx="1709925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608051407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1332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6C12ACA5-9E45-4D5E-A3FE-BA111850BCBF}"/>
              </a:ext>
            </a:extLst>
          </p:cNvPr>
          <p:cNvSpPr/>
          <p:nvPr/>
        </p:nvSpPr>
        <p:spPr>
          <a:xfrm>
            <a:off x="10181851" y="2171544"/>
            <a:ext cx="667094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E8328B-3313-4ECC-9AA6-385006BFC4B7}"/>
              </a:ext>
            </a:extLst>
          </p:cNvPr>
          <p:cNvSpPr/>
          <p:nvPr/>
        </p:nvSpPr>
        <p:spPr>
          <a:xfrm>
            <a:off x="10868646" y="2299745"/>
            <a:ext cx="60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</a:t>
            </a:r>
            <a:endParaRPr lang="id-ID" sz="1200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2FE37AE-1245-4BEF-BFAB-81FF6494D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28370"/>
              </p:ext>
            </p:extLst>
          </p:nvPr>
        </p:nvGraphicFramePr>
        <p:xfrm>
          <a:off x="7909593" y="3740144"/>
          <a:ext cx="244275" cy="24384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</a:tbl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3C265A-CF75-4D29-9810-9F80BC9A781A}"/>
              </a:ext>
            </a:extLst>
          </p:cNvPr>
          <p:cNvSpPr/>
          <p:nvPr/>
        </p:nvSpPr>
        <p:spPr>
          <a:xfrm>
            <a:off x="2575709" y="3544977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2DF30BE4-2C71-43D5-B10D-47FFE5A2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4094" y="3254789"/>
            <a:ext cx="1059949" cy="1515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39EC8C-D414-4C90-AC5A-66D54AFF1E0B}"/>
              </a:ext>
            </a:extLst>
          </p:cNvPr>
          <p:cNvSpPr/>
          <p:nvPr/>
        </p:nvSpPr>
        <p:spPr>
          <a:xfrm>
            <a:off x="1601442" y="4875175"/>
            <a:ext cx="1342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Feed Images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37C828-B1EA-4B84-97B7-5DD8FCF00210}"/>
              </a:ext>
            </a:extLst>
          </p:cNvPr>
          <p:cNvSpPr/>
          <p:nvPr/>
        </p:nvSpPr>
        <p:spPr>
          <a:xfrm>
            <a:off x="8650983" y="2171544"/>
            <a:ext cx="1530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Choose an </a:t>
            </a:r>
            <a:br>
              <a:rPr lang="en-US" sz="1400" dirty="0"/>
            </a:br>
            <a:r>
              <a:rPr lang="en-US" sz="1400" dirty="0"/>
              <a:t>Activation map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27F76D-F3B6-4803-977D-B9FEF9685B18}"/>
              </a:ext>
            </a:extLst>
          </p:cNvPr>
          <p:cNvSpPr/>
          <p:nvPr/>
        </p:nvSpPr>
        <p:spPr>
          <a:xfrm>
            <a:off x="7112020" y="2694765"/>
            <a:ext cx="122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pool5, filter 1</a:t>
            </a:r>
            <a:endParaRPr lang="id-ID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AC4461-C0E8-4592-8109-0DC77F5B189D}"/>
              </a:ext>
            </a:extLst>
          </p:cNvPr>
          <p:cNvSpPr/>
          <p:nvPr/>
        </p:nvSpPr>
        <p:spPr>
          <a:xfrm>
            <a:off x="5267698" y="2702712"/>
            <a:ext cx="57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... ...</a:t>
            </a:r>
            <a:endParaRPr lang="id-ID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B5102F-34BD-4BFB-872D-80A789E707E9}"/>
              </a:ext>
            </a:extLst>
          </p:cNvPr>
          <p:cNvSpPr/>
          <p:nvPr/>
        </p:nvSpPr>
        <p:spPr>
          <a:xfrm>
            <a:off x="2886895" y="2414662"/>
            <a:ext cx="6432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conv1</a:t>
            </a:r>
            <a:endParaRPr lang="id-ID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9BF632-583D-4CF4-91DB-FFD7BEF55B82}"/>
              </a:ext>
            </a:extLst>
          </p:cNvPr>
          <p:cNvSpPr/>
          <p:nvPr/>
        </p:nvSpPr>
        <p:spPr>
          <a:xfrm>
            <a:off x="7163858" y="4779034"/>
            <a:ext cx="1508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find the </a:t>
            </a:r>
          </a:p>
          <a:p>
            <a:r>
              <a:rPr lang="en-US" sz="1400" dirty="0"/>
              <a:t>max activation</a:t>
            </a:r>
          </a:p>
        </p:txBody>
      </p:sp>
    </p:spTree>
    <p:extLst>
      <p:ext uri="{BB962C8B-B14F-4D97-AF65-F5344CB8AC3E}">
        <p14:creationId xmlns:p14="http://schemas.microsoft.com/office/powerpoint/2010/main" val="15216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16" grpId="0" animBg="1"/>
      <p:bldP spid="17" grpId="0"/>
      <p:bldP spid="37" grpId="0"/>
      <p:bldP spid="27" grpId="0"/>
      <p:bldP spid="28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396A42-E94D-4653-8DC2-D0B83079A26A}"/>
              </a:ext>
            </a:extLst>
          </p:cNvPr>
          <p:cNvGraphicFramePr>
            <a:graphicFrameLocks noGrp="1"/>
          </p:cNvGraphicFramePr>
          <p:nvPr/>
        </p:nvGraphicFramePr>
        <p:xfrm>
          <a:off x="5309395" y="3012743"/>
          <a:ext cx="1709925" cy="170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C5A4B3-0FB6-49C9-B85B-11734C5618BA}"/>
              </a:ext>
            </a:extLst>
          </p:cNvPr>
          <p:cNvGraphicFramePr>
            <a:graphicFrameLocks noGrp="1"/>
          </p:cNvGraphicFramePr>
          <p:nvPr/>
        </p:nvGraphicFramePr>
        <p:xfrm>
          <a:off x="5796203" y="3508418"/>
          <a:ext cx="732825" cy="732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6074568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29964999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118693341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959735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5867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4261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734D92B-597F-47D2-AFFA-6B864B6F5206}"/>
              </a:ext>
            </a:extLst>
          </p:cNvPr>
          <p:cNvGraphicFramePr>
            <a:graphicFrameLocks noGrp="1"/>
          </p:cNvGraphicFramePr>
          <p:nvPr/>
        </p:nvGraphicFramePr>
        <p:xfrm>
          <a:off x="2886894" y="2724704"/>
          <a:ext cx="228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E9D5D3-372D-4A90-8CE9-8B4887CB2A9D}"/>
              </a:ext>
            </a:extLst>
          </p:cNvPr>
          <p:cNvGraphicFramePr>
            <a:graphicFrameLocks noGrp="1"/>
          </p:cNvGraphicFramePr>
          <p:nvPr/>
        </p:nvGraphicFramePr>
        <p:xfrm>
          <a:off x="3394894" y="3231356"/>
          <a:ext cx="1270000" cy="127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06062285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87212391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226953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421838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1971175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4916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9042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7569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19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48464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062948-E102-4B1B-9BA7-EABE5534D460}"/>
              </a:ext>
            </a:extLst>
          </p:cNvPr>
          <p:cNvGraphicFramePr>
            <a:graphicFrameLocks noGrp="1"/>
          </p:cNvGraphicFramePr>
          <p:nvPr/>
        </p:nvGraphicFramePr>
        <p:xfrm>
          <a:off x="7176769" y="3014264"/>
          <a:ext cx="1709925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608051407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1332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A83D48-797F-4EE8-B361-A3F8BE21D569}"/>
              </a:ext>
            </a:extLst>
          </p:cNvPr>
          <p:cNvCxnSpPr>
            <a:cxnSpLocks/>
          </p:cNvCxnSpPr>
          <p:nvPr/>
        </p:nvCxnSpPr>
        <p:spPr>
          <a:xfrm>
            <a:off x="4557844" y="3231357"/>
            <a:ext cx="1251911" cy="271193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2DE3D4-1839-4C8D-9304-95B90F1C7321}"/>
              </a:ext>
            </a:extLst>
          </p:cNvPr>
          <p:cNvCxnSpPr>
            <a:cxnSpLocks/>
          </p:cNvCxnSpPr>
          <p:nvPr/>
        </p:nvCxnSpPr>
        <p:spPr>
          <a:xfrm flipV="1">
            <a:off x="4563222" y="4226722"/>
            <a:ext cx="1246533" cy="27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FA24F-2BF0-4DC8-8331-B87386E080DE}"/>
              </a:ext>
            </a:extLst>
          </p:cNvPr>
          <p:cNvCxnSpPr>
            <a:cxnSpLocks/>
          </p:cNvCxnSpPr>
          <p:nvPr/>
        </p:nvCxnSpPr>
        <p:spPr>
          <a:xfrm>
            <a:off x="2124439" y="2964477"/>
            <a:ext cx="1251911" cy="271193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3B7446-C8FF-4453-AB79-8B0838A5E042}"/>
              </a:ext>
            </a:extLst>
          </p:cNvPr>
          <p:cNvCxnSpPr>
            <a:cxnSpLocks/>
          </p:cNvCxnSpPr>
          <p:nvPr/>
        </p:nvCxnSpPr>
        <p:spPr>
          <a:xfrm flipV="1">
            <a:off x="2129817" y="4504786"/>
            <a:ext cx="1246533" cy="27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366B15-B4BB-4636-9D0E-FB5F4F1D3873}"/>
              </a:ext>
            </a:extLst>
          </p:cNvPr>
          <p:cNvCxnSpPr>
            <a:cxnSpLocks/>
          </p:cNvCxnSpPr>
          <p:nvPr/>
        </p:nvCxnSpPr>
        <p:spPr>
          <a:xfrm>
            <a:off x="6511994" y="3502550"/>
            <a:ext cx="1367799" cy="24056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31E452-3D82-488C-A2AD-557DAA6CB994}"/>
              </a:ext>
            </a:extLst>
          </p:cNvPr>
          <p:cNvCxnSpPr>
            <a:cxnSpLocks/>
          </p:cNvCxnSpPr>
          <p:nvPr/>
        </p:nvCxnSpPr>
        <p:spPr>
          <a:xfrm flipV="1">
            <a:off x="6540500" y="3971857"/>
            <a:ext cx="1367972" cy="264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E031345-D229-4F14-AD58-A54E1901B2DF}"/>
              </a:ext>
            </a:extLst>
          </p:cNvPr>
          <p:cNvGraphicFramePr>
            <a:graphicFrameLocks noGrp="1"/>
          </p:cNvGraphicFramePr>
          <p:nvPr/>
        </p:nvGraphicFramePr>
        <p:xfrm>
          <a:off x="7909593" y="3740144"/>
          <a:ext cx="244275" cy="24384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3AEC6CF1-6734-4220-B355-D2A2174F7D50}"/>
              </a:ext>
            </a:extLst>
          </p:cNvPr>
          <p:cNvSpPr/>
          <p:nvPr/>
        </p:nvSpPr>
        <p:spPr>
          <a:xfrm>
            <a:off x="6238084" y="4785305"/>
            <a:ext cx="27411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From the selected activation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Backtrack</a:t>
            </a:r>
            <a:r>
              <a:rPr lang="en-US" sz="1400" dirty="0"/>
              <a:t> location to input</a:t>
            </a:r>
          </a:p>
        </p:txBody>
      </p:sp>
      <p:pic>
        <p:nvPicPr>
          <p:cNvPr id="32" name="Picture 31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1D57FF15-BA6D-4BE3-8DE5-4B15C752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924" y="1345475"/>
            <a:ext cx="1901952" cy="49393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6F45F4B-5BBC-4811-8D28-E00AA774068A}"/>
              </a:ext>
            </a:extLst>
          </p:cNvPr>
          <p:cNvSpPr/>
          <p:nvPr/>
        </p:nvSpPr>
        <p:spPr>
          <a:xfrm>
            <a:off x="10181859" y="2171544"/>
            <a:ext cx="667094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E93B69-6BCA-4423-8786-17E9A0F5FF3D}"/>
              </a:ext>
            </a:extLst>
          </p:cNvPr>
          <p:cNvSpPr/>
          <p:nvPr/>
        </p:nvSpPr>
        <p:spPr>
          <a:xfrm>
            <a:off x="10868654" y="2299745"/>
            <a:ext cx="60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</a:t>
            </a:r>
            <a:endParaRPr lang="id-ID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F04937-B426-4D25-B36E-FA004936522D}"/>
              </a:ext>
            </a:extLst>
          </p:cNvPr>
          <p:cNvSpPr/>
          <p:nvPr/>
        </p:nvSpPr>
        <p:spPr>
          <a:xfrm>
            <a:off x="7112020" y="2694765"/>
            <a:ext cx="122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pool5, filter 1</a:t>
            </a:r>
            <a:endParaRPr lang="id-ID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957C0D-9FAC-4A85-901D-D492DC60675D}"/>
              </a:ext>
            </a:extLst>
          </p:cNvPr>
          <p:cNvSpPr/>
          <p:nvPr/>
        </p:nvSpPr>
        <p:spPr>
          <a:xfrm>
            <a:off x="5267698" y="2702712"/>
            <a:ext cx="57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... ...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22294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878" y="2520552"/>
            <a:ext cx="1999927" cy="2087303"/>
          </a:xfrm>
          <a:prstGeom prst="rect">
            <a:avLst/>
          </a:prstGeom>
          <a:scene3d>
            <a:camera prst="isometricRightUp">
              <a:rot lat="2100000" lon="18899998" rev="0"/>
            </a:camera>
            <a:lightRig rig="threePt" dir="t"/>
          </a:scene3d>
        </p:spPr>
      </p:pic>
      <p:cxnSp>
        <p:nvCxnSpPr>
          <p:cNvPr id="2921" name="Straight Arrow Connector 2920"/>
          <p:cNvCxnSpPr/>
          <p:nvPr/>
        </p:nvCxnSpPr>
        <p:spPr>
          <a:xfrm>
            <a:off x="3694175" y="3176037"/>
            <a:ext cx="650258" cy="1371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916" name="Group 2915"/>
          <p:cNvGrpSpPr/>
          <p:nvPr/>
        </p:nvGrpSpPr>
        <p:grpSpPr>
          <a:xfrm>
            <a:off x="2757092" y="2906291"/>
            <a:ext cx="901376" cy="760897"/>
            <a:chOff x="778435" y="2827642"/>
            <a:chExt cx="901376" cy="760897"/>
          </a:xfrm>
        </p:grpSpPr>
        <p:sp>
          <p:nvSpPr>
            <p:cNvPr id="2502" name="Rectangle 2501"/>
            <p:cNvSpPr/>
            <p:nvPr/>
          </p:nvSpPr>
          <p:spPr>
            <a:xfrm>
              <a:off x="778435" y="2879476"/>
              <a:ext cx="640080" cy="64008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5" name="Straight Connector 2504"/>
            <p:cNvCxnSpPr>
              <a:endCxn id="2503" idx="2"/>
            </p:cNvCxnSpPr>
            <p:nvPr/>
          </p:nvCxnSpPr>
          <p:spPr>
            <a:xfrm>
              <a:off x="864309" y="3045696"/>
              <a:ext cx="678342" cy="336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6" name="Straight Connector 2505"/>
            <p:cNvCxnSpPr>
              <a:endCxn id="2503" idx="2"/>
            </p:cNvCxnSpPr>
            <p:nvPr/>
          </p:nvCxnSpPr>
          <p:spPr>
            <a:xfrm>
              <a:off x="1307549" y="2827642"/>
              <a:ext cx="235102" cy="5543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0" name="Straight Connector 2509"/>
            <p:cNvCxnSpPr>
              <a:endCxn id="2503" idx="2"/>
            </p:cNvCxnSpPr>
            <p:nvPr/>
          </p:nvCxnSpPr>
          <p:spPr>
            <a:xfrm flipV="1">
              <a:off x="864309" y="3381997"/>
              <a:ext cx="678342" cy="2065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3" name="Oval 2502"/>
            <p:cNvSpPr/>
            <p:nvPr/>
          </p:nvSpPr>
          <p:spPr>
            <a:xfrm>
              <a:off x="1542651" y="3313417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19" name="Straight Arrow Connector 2518"/>
          <p:cNvCxnSpPr/>
          <p:nvPr/>
        </p:nvCxnSpPr>
        <p:spPr>
          <a:xfrm>
            <a:off x="3782057" y="3470170"/>
            <a:ext cx="650258" cy="13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922" name="Group 1921"/>
          <p:cNvGrpSpPr/>
          <p:nvPr/>
        </p:nvGrpSpPr>
        <p:grpSpPr>
          <a:xfrm>
            <a:off x="4157501" y="2200792"/>
            <a:ext cx="1508760" cy="2529840"/>
            <a:chOff x="792480" y="2202180"/>
            <a:chExt cx="1508760" cy="2529840"/>
          </a:xfrm>
        </p:grpSpPr>
        <p:sp>
          <p:nvSpPr>
            <p:cNvPr id="12" name="Oval 11"/>
            <p:cNvSpPr/>
            <p:nvPr/>
          </p:nvSpPr>
          <p:spPr>
            <a:xfrm>
              <a:off x="2164080" y="37947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1" name="Oval 1730"/>
            <p:cNvSpPr/>
            <p:nvPr/>
          </p:nvSpPr>
          <p:spPr>
            <a:xfrm>
              <a:off x="2072640" y="38481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2" name="Oval 1731"/>
            <p:cNvSpPr/>
            <p:nvPr/>
          </p:nvSpPr>
          <p:spPr>
            <a:xfrm>
              <a:off x="1981200" y="39014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3" name="Oval 1732"/>
            <p:cNvSpPr/>
            <p:nvPr/>
          </p:nvSpPr>
          <p:spPr>
            <a:xfrm>
              <a:off x="1889760" y="39547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4" name="Oval 1733"/>
            <p:cNvSpPr/>
            <p:nvPr/>
          </p:nvSpPr>
          <p:spPr>
            <a:xfrm>
              <a:off x="1798320" y="40081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5" name="Oval 1734"/>
            <p:cNvSpPr/>
            <p:nvPr/>
          </p:nvSpPr>
          <p:spPr>
            <a:xfrm>
              <a:off x="1706880" y="40614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6" name="Oval 1735"/>
            <p:cNvSpPr/>
            <p:nvPr/>
          </p:nvSpPr>
          <p:spPr>
            <a:xfrm>
              <a:off x="1615440" y="41148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7" name="Oval 1736"/>
            <p:cNvSpPr/>
            <p:nvPr/>
          </p:nvSpPr>
          <p:spPr>
            <a:xfrm>
              <a:off x="1524000" y="41681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8" name="Oval 1737"/>
            <p:cNvSpPr/>
            <p:nvPr/>
          </p:nvSpPr>
          <p:spPr>
            <a:xfrm>
              <a:off x="1432560" y="42214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9" name="Oval 1738"/>
            <p:cNvSpPr/>
            <p:nvPr/>
          </p:nvSpPr>
          <p:spPr>
            <a:xfrm>
              <a:off x="1341120" y="42748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0" name="Oval 1739"/>
            <p:cNvSpPr/>
            <p:nvPr/>
          </p:nvSpPr>
          <p:spPr>
            <a:xfrm>
              <a:off x="1249680" y="43281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1" name="Oval 1740"/>
            <p:cNvSpPr/>
            <p:nvPr/>
          </p:nvSpPr>
          <p:spPr>
            <a:xfrm>
              <a:off x="1158240" y="43815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2" name="Oval 1741"/>
            <p:cNvSpPr/>
            <p:nvPr/>
          </p:nvSpPr>
          <p:spPr>
            <a:xfrm>
              <a:off x="1066800" y="44348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3" name="Oval 1742"/>
            <p:cNvSpPr/>
            <p:nvPr/>
          </p:nvSpPr>
          <p:spPr>
            <a:xfrm>
              <a:off x="975360" y="44881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4" name="Oval 1743"/>
            <p:cNvSpPr/>
            <p:nvPr/>
          </p:nvSpPr>
          <p:spPr>
            <a:xfrm>
              <a:off x="883920" y="45415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5" name="Oval 1744"/>
            <p:cNvSpPr/>
            <p:nvPr/>
          </p:nvSpPr>
          <p:spPr>
            <a:xfrm>
              <a:off x="792480" y="45948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6" name="Oval 1745"/>
            <p:cNvSpPr/>
            <p:nvPr/>
          </p:nvSpPr>
          <p:spPr>
            <a:xfrm>
              <a:off x="2164080" y="36499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7" name="Oval 1746"/>
            <p:cNvSpPr/>
            <p:nvPr/>
          </p:nvSpPr>
          <p:spPr>
            <a:xfrm>
              <a:off x="2072640" y="37033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8" name="Oval 1747"/>
            <p:cNvSpPr/>
            <p:nvPr/>
          </p:nvSpPr>
          <p:spPr>
            <a:xfrm>
              <a:off x="1981200" y="37566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9" name="Oval 1748"/>
            <p:cNvSpPr/>
            <p:nvPr/>
          </p:nvSpPr>
          <p:spPr>
            <a:xfrm>
              <a:off x="1889760" y="38100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0" name="Oval 1749"/>
            <p:cNvSpPr/>
            <p:nvPr/>
          </p:nvSpPr>
          <p:spPr>
            <a:xfrm>
              <a:off x="1798320" y="38633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1" name="Oval 1750"/>
            <p:cNvSpPr/>
            <p:nvPr/>
          </p:nvSpPr>
          <p:spPr>
            <a:xfrm>
              <a:off x="1706880" y="39166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2" name="Oval 1751"/>
            <p:cNvSpPr/>
            <p:nvPr/>
          </p:nvSpPr>
          <p:spPr>
            <a:xfrm>
              <a:off x="1615440" y="39700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3" name="Oval 1752"/>
            <p:cNvSpPr/>
            <p:nvPr/>
          </p:nvSpPr>
          <p:spPr>
            <a:xfrm>
              <a:off x="1524000" y="40233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4" name="Oval 1753"/>
            <p:cNvSpPr/>
            <p:nvPr/>
          </p:nvSpPr>
          <p:spPr>
            <a:xfrm>
              <a:off x="1432560" y="40767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5" name="Oval 1754"/>
            <p:cNvSpPr/>
            <p:nvPr/>
          </p:nvSpPr>
          <p:spPr>
            <a:xfrm>
              <a:off x="1341120" y="41300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6" name="Oval 1755"/>
            <p:cNvSpPr/>
            <p:nvPr/>
          </p:nvSpPr>
          <p:spPr>
            <a:xfrm>
              <a:off x="1249680" y="41833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7" name="Oval 1756"/>
            <p:cNvSpPr/>
            <p:nvPr/>
          </p:nvSpPr>
          <p:spPr>
            <a:xfrm>
              <a:off x="1158240" y="42367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8" name="Oval 1757"/>
            <p:cNvSpPr/>
            <p:nvPr/>
          </p:nvSpPr>
          <p:spPr>
            <a:xfrm>
              <a:off x="1066800" y="42900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9" name="Oval 1758"/>
            <p:cNvSpPr/>
            <p:nvPr/>
          </p:nvSpPr>
          <p:spPr>
            <a:xfrm>
              <a:off x="975360" y="43434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0" name="Oval 1759"/>
            <p:cNvSpPr/>
            <p:nvPr/>
          </p:nvSpPr>
          <p:spPr>
            <a:xfrm>
              <a:off x="883920" y="43967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1" name="Oval 1760"/>
            <p:cNvSpPr/>
            <p:nvPr/>
          </p:nvSpPr>
          <p:spPr>
            <a:xfrm>
              <a:off x="792480" y="44500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2" name="Oval 1761"/>
            <p:cNvSpPr/>
            <p:nvPr/>
          </p:nvSpPr>
          <p:spPr>
            <a:xfrm>
              <a:off x="2164080" y="35052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3" name="Oval 1762"/>
            <p:cNvSpPr/>
            <p:nvPr/>
          </p:nvSpPr>
          <p:spPr>
            <a:xfrm>
              <a:off x="2072640" y="35585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4" name="Oval 1763"/>
            <p:cNvSpPr/>
            <p:nvPr/>
          </p:nvSpPr>
          <p:spPr>
            <a:xfrm>
              <a:off x="1981200" y="36118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5" name="Oval 1764"/>
            <p:cNvSpPr/>
            <p:nvPr/>
          </p:nvSpPr>
          <p:spPr>
            <a:xfrm>
              <a:off x="1889760" y="36652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6" name="Oval 1765"/>
            <p:cNvSpPr/>
            <p:nvPr/>
          </p:nvSpPr>
          <p:spPr>
            <a:xfrm>
              <a:off x="1798320" y="37185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7" name="Oval 1766"/>
            <p:cNvSpPr/>
            <p:nvPr/>
          </p:nvSpPr>
          <p:spPr>
            <a:xfrm>
              <a:off x="1706880" y="37719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8" name="Oval 1767"/>
            <p:cNvSpPr/>
            <p:nvPr/>
          </p:nvSpPr>
          <p:spPr>
            <a:xfrm>
              <a:off x="1615440" y="38252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9" name="Oval 1768"/>
            <p:cNvSpPr/>
            <p:nvPr/>
          </p:nvSpPr>
          <p:spPr>
            <a:xfrm>
              <a:off x="1524000" y="38785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0" name="Oval 1769"/>
            <p:cNvSpPr/>
            <p:nvPr/>
          </p:nvSpPr>
          <p:spPr>
            <a:xfrm>
              <a:off x="1432560" y="39319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1" name="Oval 1770"/>
            <p:cNvSpPr/>
            <p:nvPr/>
          </p:nvSpPr>
          <p:spPr>
            <a:xfrm>
              <a:off x="1341120" y="39852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2" name="Oval 1771"/>
            <p:cNvSpPr/>
            <p:nvPr/>
          </p:nvSpPr>
          <p:spPr>
            <a:xfrm>
              <a:off x="1249680" y="40386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3" name="Oval 1772"/>
            <p:cNvSpPr/>
            <p:nvPr/>
          </p:nvSpPr>
          <p:spPr>
            <a:xfrm>
              <a:off x="1158240" y="40919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4" name="Oval 1773"/>
            <p:cNvSpPr/>
            <p:nvPr/>
          </p:nvSpPr>
          <p:spPr>
            <a:xfrm>
              <a:off x="1066800" y="41452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5" name="Oval 1774"/>
            <p:cNvSpPr/>
            <p:nvPr/>
          </p:nvSpPr>
          <p:spPr>
            <a:xfrm>
              <a:off x="975360" y="41986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6" name="Oval 1775"/>
            <p:cNvSpPr/>
            <p:nvPr/>
          </p:nvSpPr>
          <p:spPr>
            <a:xfrm>
              <a:off x="883920" y="42519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7" name="Oval 1776"/>
            <p:cNvSpPr/>
            <p:nvPr/>
          </p:nvSpPr>
          <p:spPr>
            <a:xfrm>
              <a:off x="792480" y="43053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8" name="Oval 1777"/>
            <p:cNvSpPr/>
            <p:nvPr/>
          </p:nvSpPr>
          <p:spPr>
            <a:xfrm>
              <a:off x="2164080" y="33604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9" name="Oval 1778"/>
            <p:cNvSpPr/>
            <p:nvPr/>
          </p:nvSpPr>
          <p:spPr>
            <a:xfrm>
              <a:off x="2072640" y="34137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0" name="Oval 1779"/>
            <p:cNvSpPr/>
            <p:nvPr/>
          </p:nvSpPr>
          <p:spPr>
            <a:xfrm>
              <a:off x="1981200" y="34671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1" name="Oval 1780"/>
            <p:cNvSpPr/>
            <p:nvPr/>
          </p:nvSpPr>
          <p:spPr>
            <a:xfrm>
              <a:off x="1889760" y="35204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2" name="Oval 1781"/>
            <p:cNvSpPr/>
            <p:nvPr/>
          </p:nvSpPr>
          <p:spPr>
            <a:xfrm>
              <a:off x="1798320" y="35737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3" name="Oval 1782"/>
            <p:cNvSpPr/>
            <p:nvPr/>
          </p:nvSpPr>
          <p:spPr>
            <a:xfrm>
              <a:off x="1706880" y="36271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4" name="Oval 1783"/>
            <p:cNvSpPr/>
            <p:nvPr/>
          </p:nvSpPr>
          <p:spPr>
            <a:xfrm>
              <a:off x="1615440" y="36804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5" name="Oval 1784"/>
            <p:cNvSpPr/>
            <p:nvPr/>
          </p:nvSpPr>
          <p:spPr>
            <a:xfrm>
              <a:off x="1524000" y="37338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6" name="Oval 1785"/>
            <p:cNvSpPr/>
            <p:nvPr/>
          </p:nvSpPr>
          <p:spPr>
            <a:xfrm>
              <a:off x="1432560" y="37871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7" name="Oval 1786"/>
            <p:cNvSpPr/>
            <p:nvPr/>
          </p:nvSpPr>
          <p:spPr>
            <a:xfrm>
              <a:off x="1341120" y="38404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8" name="Oval 1787"/>
            <p:cNvSpPr/>
            <p:nvPr/>
          </p:nvSpPr>
          <p:spPr>
            <a:xfrm>
              <a:off x="1249680" y="38938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9" name="Oval 1788"/>
            <p:cNvSpPr/>
            <p:nvPr/>
          </p:nvSpPr>
          <p:spPr>
            <a:xfrm>
              <a:off x="1158240" y="39471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0" name="Oval 1789"/>
            <p:cNvSpPr/>
            <p:nvPr/>
          </p:nvSpPr>
          <p:spPr>
            <a:xfrm>
              <a:off x="1066800" y="40005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1" name="Oval 1790"/>
            <p:cNvSpPr/>
            <p:nvPr/>
          </p:nvSpPr>
          <p:spPr>
            <a:xfrm>
              <a:off x="975360" y="40538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2" name="Oval 1791"/>
            <p:cNvSpPr/>
            <p:nvPr/>
          </p:nvSpPr>
          <p:spPr>
            <a:xfrm>
              <a:off x="883920" y="41071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3" name="Oval 1792"/>
            <p:cNvSpPr/>
            <p:nvPr/>
          </p:nvSpPr>
          <p:spPr>
            <a:xfrm>
              <a:off x="792480" y="41605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4" name="Oval 1793"/>
            <p:cNvSpPr/>
            <p:nvPr/>
          </p:nvSpPr>
          <p:spPr>
            <a:xfrm>
              <a:off x="2164080" y="32156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5" name="Oval 1794"/>
            <p:cNvSpPr/>
            <p:nvPr/>
          </p:nvSpPr>
          <p:spPr>
            <a:xfrm>
              <a:off x="2072640" y="32689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6" name="Oval 1795"/>
            <p:cNvSpPr/>
            <p:nvPr/>
          </p:nvSpPr>
          <p:spPr>
            <a:xfrm>
              <a:off x="1981200" y="33223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7" name="Oval 1796"/>
            <p:cNvSpPr/>
            <p:nvPr/>
          </p:nvSpPr>
          <p:spPr>
            <a:xfrm>
              <a:off x="1889760" y="33756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8" name="Oval 1797"/>
            <p:cNvSpPr/>
            <p:nvPr/>
          </p:nvSpPr>
          <p:spPr>
            <a:xfrm>
              <a:off x="1798320" y="34290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9" name="Oval 1798"/>
            <p:cNvSpPr/>
            <p:nvPr/>
          </p:nvSpPr>
          <p:spPr>
            <a:xfrm>
              <a:off x="1706880" y="34823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0" name="Oval 1799"/>
            <p:cNvSpPr/>
            <p:nvPr/>
          </p:nvSpPr>
          <p:spPr>
            <a:xfrm>
              <a:off x="1615440" y="35356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1" name="Oval 1800"/>
            <p:cNvSpPr/>
            <p:nvPr/>
          </p:nvSpPr>
          <p:spPr>
            <a:xfrm>
              <a:off x="1524000" y="35890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2" name="Oval 1801"/>
            <p:cNvSpPr/>
            <p:nvPr/>
          </p:nvSpPr>
          <p:spPr>
            <a:xfrm>
              <a:off x="1432560" y="36423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3" name="Oval 1802"/>
            <p:cNvSpPr/>
            <p:nvPr/>
          </p:nvSpPr>
          <p:spPr>
            <a:xfrm>
              <a:off x="1341120" y="36957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4" name="Oval 1803"/>
            <p:cNvSpPr/>
            <p:nvPr/>
          </p:nvSpPr>
          <p:spPr>
            <a:xfrm>
              <a:off x="1249680" y="37490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5" name="Oval 1804"/>
            <p:cNvSpPr/>
            <p:nvPr/>
          </p:nvSpPr>
          <p:spPr>
            <a:xfrm>
              <a:off x="1158240" y="38023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6" name="Oval 1805"/>
            <p:cNvSpPr/>
            <p:nvPr/>
          </p:nvSpPr>
          <p:spPr>
            <a:xfrm>
              <a:off x="1066800" y="38557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7" name="Oval 1806"/>
            <p:cNvSpPr/>
            <p:nvPr/>
          </p:nvSpPr>
          <p:spPr>
            <a:xfrm>
              <a:off x="975360" y="39090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8" name="Oval 1807"/>
            <p:cNvSpPr/>
            <p:nvPr/>
          </p:nvSpPr>
          <p:spPr>
            <a:xfrm>
              <a:off x="883920" y="39624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9" name="Oval 1808"/>
            <p:cNvSpPr/>
            <p:nvPr/>
          </p:nvSpPr>
          <p:spPr>
            <a:xfrm>
              <a:off x="792480" y="40157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0" name="Oval 1809"/>
            <p:cNvSpPr/>
            <p:nvPr/>
          </p:nvSpPr>
          <p:spPr>
            <a:xfrm>
              <a:off x="2164080" y="30708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1" name="Oval 1810"/>
            <p:cNvSpPr/>
            <p:nvPr/>
          </p:nvSpPr>
          <p:spPr>
            <a:xfrm>
              <a:off x="2072640" y="31242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2" name="Oval 1811"/>
            <p:cNvSpPr/>
            <p:nvPr/>
          </p:nvSpPr>
          <p:spPr>
            <a:xfrm>
              <a:off x="1981200" y="31775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3" name="Oval 1812"/>
            <p:cNvSpPr/>
            <p:nvPr/>
          </p:nvSpPr>
          <p:spPr>
            <a:xfrm>
              <a:off x="1889760" y="32308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4" name="Oval 1813"/>
            <p:cNvSpPr/>
            <p:nvPr/>
          </p:nvSpPr>
          <p:spPr>
            <a:xfrm>
              <a:off x="1798320" y="32842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5" name="Oval 1814"/>
            <p:cNvSpPr/>
            <p:nvPr/>
          </p:nvSpPr>
          <p:spPr>
            <a:xfrm>
              <a:off x="1706880" y="33375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6" name="Oval 1815"/>
            <p:cNvSpPr/>
            <p:nvPr/>
          </p:nvSpPr>
          <p:spPr>
            <a:xfrm>
              <a:off x="1615440" y="33909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7" name="Oval 1816"/>
            <p:cNvSpPr/>
            <p:nvPr/>
          </p:nvSpPr>
          <p:spPr>
            <a:xfrm>
              <a:off x="1524000" y="34442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8" name="Oval 1817"/>
            <p:cNvSpPr/>
            <p:nvPr/>
          </p:nvSpPr>
          <p:spPr>
            <a:xfrm>
              <a:off x="1432560" y="34975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9" name="Oval 1818"/>
            <p:cNvSpPr/>
            <p:nvPr/>
          </p:nvSpPr>
          <p:spPr>
            <a:xfrm>
              <a:off x="1341120" y="35509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0" name="Oval 1819"/>
            <p:cNvSpPr/>
            <p:nvPr/>
          </p:nvSpPr>
          <p:spPr>
            <a:xfrm>
              <a:off x="1249680" y="36042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1" name="Oval 1820"/>
            <p:cNvSpPr/>
            <p:nvPr/>
          </p:nvSpPr>
          <p:spPr>
            <a:xfrm>
              <a:off x="1158240" y="36576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2" name="Oval 1821"/>
            <p:cNvSpPr/>
            <p:nvPr/>
          </p:nvSpPr>
          <p:spPr>
            <a:xfrm>
              <a:off x="1066800" y="37109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3" name="Oval 1822"/>
            <p:cNvSpPr/>
            <p:nvPr/>
          </p:nvSpPr>
          <p:spPr>
            <a:xfrm>
              <a:off x="975360" y="37642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4" name="Oval 1823"/>
            <p:cNvSpPr/>
            <p:nvPr/>
          </p:nvSpPr>
          <p:spPr>
            <a:xfrm>
              <a:off x="883920" y="38176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5" name="Oval 1824"/>
            <p:cNvSpPr/>
            <p:nvPr/>
          </p:nvSpPr>
          <p:spPr>
            <a:xfrm>
              <a:off x="792480" y="38709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6" name="Oval 1825"/>
            <p:cNvSpPr/>
            <p:nvPr/>
          </p:nvSpPr>
          <p:spPr>
            <a:xfrm>
              <a:off x="2164080" y="29260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7" name="Oval 1826"/>
            <p:cNvSpPr/>
            <p:nvPr/>
          </p:nvSpPr>
          <p:spPr>
            <a:xfrm>
              <a:off x="2072640" y="29794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8" name="Oval 1827"/>
            <p:cNvSpPr/>
            <p:nvPr/>
          </p:nvSpPr>
          <p:spPr>
            <a:xfrm>
              <a:off x="1981200" y="30327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9" name="Oval 1828"/>
            <p:cNvSpPr/>
            <p:nvPr/>
          </p:nvSpPr>
          <p:spPr>
            <a:xfrm>
              <a:off x="1889760" y="30861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0" name="Oval 1829"/>
            <p:cNvSpPr/>
            <p:nvPr/>
          </p:nvSpPr>
          <p:spPr>
            <a:xfrm>
              <a:off x="1798320" y="31394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1" name="Oval 1830"/>
            <p:cNvSpPr/>
            <p:nvPr/>
          </p:nvSpPr>
          <p:spPr>
            <a:xfrm>
              <a:off x="1706880" y="31927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2" name="Oval 1831"/>
            <p:cNvSpPr/>
            <p:nvPr/>
          </p:nvSpPr>
          <p:spPr>
            <a:xfrm>
              <a:off x="1615440" y="32461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3" name="Oval 1832"/>
            <p:cNvSpPr/>
            <p:nvPr/>
          </p:nvSpPr>
          <p:spPr>
            <a:xfrm>
              <a:off x="1524000" y="32994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4" name="Oval 1833"/>
            <p:cNvSpPr/>
            <p:nvPr/>
          </p:nvSpPr>
          <p:spPr>
            <a:xfrm>
              <a:off x="1432560" y="33528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5" name="Oval 1834"/>
            <p:cNvSpPr/>
            <p:nvPr/>
          </p:nvSpPr>
          <p:spPr>
            <a:xfrm>
              <a:off x="1341120" y="34061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6" name="Oval 1835"/>
            <p:cNvSpPr/>
            <p:nvPr/>
          </p:nvSpPr>
          <p:spPr>
            <a:xfrm>
              <a:off x="1249680" y="34594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7" name="Oval 1836"/>
            <p:cNvSpPr/>
            <p:nvPr/>
          </p:nvSpPr>
          <p:spPr>
            <a:xfrm>
              <a:off x="1158240" y="35128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8" name="Oval 1837"/>
            <p:cNvSpPr/>
            <p:nvPr/>
          </p:nvSpPr>
          <p:spPr>
            <a:xfrm>
              <a:off x="1066800" y="35661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9" name="Oval 1838"/>
            <p:cNvSpPr/>
            <p:nvPr/>
          </p:nvSpPr>
          <p:spPr>
            <a:xfrm>
              <a:off x="975360" y="36195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0" name="Oval 1839"/>
            <p:cNvSpPr/>
            <p:nvPr/>
          </p:nvSpPr>
          <p:spPr>
            <a:xfrm>
              <a:off x="883920" y="36728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/>
            <p:cNvSpPr/>
            <p:nvPr/>
          </p:nvSpPr>
          <p:spPr>
            <a:xfrm>
              <a:off x="792480" y="37261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/>
            <p:cNvSpPr/>
            <p:nvPr/>
          </p:nvSpPr>
          <p:spPr>
            <a:xfrm>
              <a:off x="2164080" y="27813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/>
            <p:cNvSpPr/>
            <p:nvPr/>
          </p:nvSpPr>
          <p:spPr>
            <a:xfrm>
              <a:off x="2072640" y="28346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/>
            <p:cNvSpPr/>
            <p:nvPr/>
          </p:nvSpPr>
          <p:spPr>
            <a:xfrm>
              <a:off x="1981200" y="28879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/>
            <p:cNvSpPr/>
            <p:nvPr/>
          </p:nvSpPr>
          <p:spPr>
            <a:xfrm>
              <a:off x="1889760" y="29413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/>
            <p:cNvSpPr/>
            <p:nvPr/>
          </p:nvSpPr>
          <p:spPr>
            <a:xfrm>
              <a:off x="1798320" y="29946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/>
            <p:cNvSpPr/>
            <p:nvPr/>
          </p:nvSpPr>
          <p:spPr>
            <a:xfrm>
              <a:off x="1706880" y="30480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/>
            <p:cNvSpPr/>
            <p:nvPr/>
          </p:nvSpPr>
          <p:spPr>
            <a:xfrm>
              <a:off x="1615440" y="31013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/>
            <p:cNvSpPr/>
            <p:nvPr/>
          </p:nvSpPr>
          <p:spPr>
            <a:xfrm>
              <a:off x="1524000" y="31546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/>
            <p:cNvSpPr/>
            <p:nvPr/>
          </p:nvSpPr>
          <p:spPr>
            <a:xfrm>
              <a:off x="1432560" y="32080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/>
            <p:cNvSpPr/>
            <p:nvPr/>
          </p:nvSpPr>
          <p:spPr>
            <a:xfrm>
              <a:off x="1341120" y="32613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/>
            <p:cNvSpPr/>
            <p:nvPr/>
          </p:nvSpPr>
          <p:spPr>
            <a:xfrm>
              <a:off x="1249680" y="33147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/>
            <p:cNvSpPr/>
            <p:nvPr/>
          </p:nvSpPr>
          <p:spPr>
            <a:xfrm>
              <a:off x="1158240" y="33680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/>
            <p:cNvSpPr/>
            <p:nvPr/>
          </p:nvSpPr>
          <p:spPr>
            <a:xfrm>
              <a:off x="1066800" y="34213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/>
            <p:cNvSpPr/>
            <p:nvPr/>
          </p:nvSpPr>
          <p:spPr>
            <a:xfrm>
              <a:off x="975360" y="34747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/>
            <p:cNvSpPr/>
            <p:nvPr/>
          </p:nvSpPr>
          <p:spPr>
            <a:xfrm>
              <a:off x="883920" y="35280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/>
            <p:cNvSpPr/>
            <p:nvPr/>
          </p:nvSpPr>
          <p:spPr>
            <a:xfrm>
              <a:off x="792480" y="35814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/>
            <p:cNvSpPr/>
            <p:nvPr/>
          </p:nvSpPr>
          <p:spPr>
            <a:xfrm>
              <a:off x="2164080" y="26365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/>
            <p:cNvSpPr/>
            <p:nvPr/>
          </p:nvSpPr>
          <p:spPr>
            <a:xfrm>
              <a:off x="2072640" y="26898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/>
            <p:cNvSpPr/>
            <p:nvPr/>
          </p:nvSpPr>
          <p:spPr>
            <a:xfrm>
              <a:off x="1981200" y="27432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/>
            <p:cNvSpPr/>
            <p:nvPr/>
          </p:nvSpPr>
          <p:spPr>
            <a:xfrm>
              <a:off x="1889760" y="27965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/>
            <p:cNvSpPr/>
            <p:nvPr/>
          </p:nvSpPr>
          <p:spPr>
            <a:xfrm>
              <a:off x="1798320" y="28498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/>
            <p:cNvSpPr/>
            <p:nvPr/>
          </p:nvSpPr>
          <p:spPr>
            <a:xfrm>
              <a:off x="1706880" y="29032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/>
            <p:cNvSpPr/>
            <p:nvPr/>
          </p:nvSpPr>
          <p:spPr>
            <a:xfrm>
              <a:off x="1615440" y="29565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/>
            <p:cNvSpPr/>
            <p:nvPr/>
          </p:nvSpPr>
          <p:spPr>
            <a:xfrm>
              <a:off x="1524000" y="30099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/>
            <p:cNvSpPr/>
            <p:nvPr/>
          </p:nvSpPr>
          <p:spPr>
            <a:xfrm>
              <a:off x="1432560" y="30632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/>
            <p:cNvSpPr/>
            <p:nvPr/>
          </p:nvSpPr>
          <p:spPr>
            <a:xfrm>
              <a:off x="1341120" y="31165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/>
            <p:cNvSpPr/>
            <p:nvPr/>
          </p:nvSpPr>
          <p:spPr>
            <a:xfrm>
              <a:off x="1249680" y="31699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/>
            <p:cNvSpPr/>
            <p:nvPr/>
          </p:nvSpPr>
          <p:spPr>
            <a:xfrm>
              <a:off x="1158240" y="32232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/>
            <p:cNvSpPr/>
            <p:nvPr/>
          </p:nvSpPr>
          <p:spPr>
            <a:xfrm>
              <a:off x="1066800" y="32766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/>
            <p:cNvSpPr/>
            <p:nvPr/>
          </p:nvSpPr>
          <p:spPr>
            <a:xfrm>
              <a:off x="975360" y="33299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/>
            <p:cNvSpPr/>
            <p:nvPr/>
          </p:nvSpPr>
          <p:spPr>
            <a:xfrm>
              <a:off x="883920" y="33832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/>
            <p:cNvSpPr/>
            <p:nvPr/>
          </p:nvSpPr>
          <p:spPr>
            <a:xfrm>
              <a:off x="792480" y="34366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/>
            <p:cNvSpPr/>
            <p:nvPr/>
          </p:nvSpPr>
          <p:spPr>
            <a:xfrm>
              <a:off x="2164080" y="24917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/>
            <p:cNvSpPr/>
            <p:nvPr/>
          </p:nvSpPr>
          <p:spPr>
            <a:xfrm>
              <a:off x="2072640" y="25450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/>
            <p:cNvSpPr/>
            <p:nvPr/>
          </p:nvSpPr>
          <p:spPr>
            <a:xfrm>
              <a:off x="1981200" y="25984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/>
            <p:cNvSpPr/>
            <p:nvPr/>
          </p:nvSpPr>
          <p:spPr>
            <a:xfrm>
              <a:off x="1889760" y="26517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/>
            <p:cNvSpPr/>
            <p:nvPr/>
          </p:nvSpPr>
          <p:spPr>
            <a:xfrm>
              <a:off x="1798320" y="27051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/>
            <p:cNvSpPr/>
            <p:nvPr/>
          </p:nvSpPr>
          <p:spPr>
            <a:xfrm>
              <a:off x="1706880" y="27584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/>
            <p:cNvSpPr/>
            <p:nvPr/>
          </p:nvSpPr>
          <p:spPr>
            <a:xfrm>
              <a:off x="1615440" y="28117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/>
            <p:cNvSpPr/>
            <p:nvPr/>
          </p:nvSpPr>
          <p:spPr>
            <a:xfrm>
              <a:off x="1524000" y="28651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/>
            <p:cNvSpPr/>
            <p:nvPr/>
          </p:nvSpPr>
          <p:spPr>
            <a:xfrm>
              <a:off x="1432560" y="29184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/>
            <p:cNvSpPr/>
            <p:nvPr/>
          </p:nvSpPr>
          <p:spPr>
            <a:xfrm>
              <a:off x="1341120" y="29718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/>
            <p:cNvSpPr/>
            <p:nvPr/>
          </p:nvSpPr>
          <p:spPr>
            <a:xfrm>
              <a:off x="1249680" y="30251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/>
            <p:cNvSpPr/>
            <p:nvPr/>
          </p:nvSpPr>
          <p:spPr>
            <a:xfrm>
              <a:off x="1158240" y="30784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/>
            <p:cNvSpPr/>
            <p:nvPr/>
          </p:nvSpPr>
          <p:spPr>
            <a:xfrm>
              <a:off x="1066800" y="31318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/>
            <p:cNvSpPr/>
            <p:nvPr/>
          </p:nvSpPr>
          <p:spPr>
            <a:xfrm>
              <a:off x="975360" y="31851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/>
            <p:cNvSpPr/>
            <p:nvPr/>
          </p:nvSpPr>
          <p:spPr>
            <a:xfrm>
              <a:off x="883920" y="32385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/>
            <p:cNvSpPr/>
            <p:nvPr/>
          </p:nvSpPr>
          <p:spPr>
            <a:xfrm>
              <a:off x="792480" y="32918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/>
            <p:cNvSpPr/>
            <p:nvPr/>
          </p:nvSpPr>
          <p:spPr>
            <a:xfrm>
              <a:off x="2164080" y="23469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/>
            <p:cNvSpPr/>
            <p:nvPr/>
          </p:nvSpPr>
          <p:spPr>
            <a:xfrm>
              <a:off x="2072640" y="24003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/>
            <p:cNvSpPr/>
            <p:nvPr/>
          </p:nvSpPr>
          <p:spPr>
            <a:xfrm>
              <a:off x="1981200" y="24536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/>
            <p:cNvSpPr/>
            <p:nvPr/>
          </p:nvSpPr>
          <p:spPr>
            <a:xfrm>
              <a:off x="1889760" y="25069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/>
            <p:cNvSpPr/>
            <p:nvPr/>
          </p:nvSpPr>
          <p:spPr>
            <a:xfrm>
              <a:off x="1798320" y="25603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/>
            <p:cNvSpPr/>
            <p:nvPr/>
          </p:nvSpPr>
          <p:spPr>
            <a:xfrm>
              <a:off x="1706880" y="26136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/>
            <p:cNvSpPr/>
            <p:nvPr/>
          </p:nvSpPr>
          <p:spPr>
            <a:xfrm>
              <a:off x="1615440" y="26670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/>
            <p:cNvSpPr/>
            <p:nvPr/>
          </p:nvSpPr>
          <p:spPr>
            <a:xfrm>
              <a:off x="1524000" y="27203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/>
            <p:cNvSpPr/>
            <p:nvPr/>
          </p:nvSpPr>
          <p:spPr>
            <a:xfrm>
              <a:off x="1432560" y="27736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/>
            <p:cNvSpPr/>
            <p:nvPr/>
          </p:nvSpPr>
          <p:spPr>
            <a:xfrm>
              <a:off x="1341120" y="28270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/>
            <p:cNvSpPr/>
            <p:nvPr/>
          </p:nvSpPr>
          <p:spPr>
            <a:xfrm>
              <a:off x="1249680" y="28803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/>
            <p:cNvSpPr/>
            <p:nvPr/>
          </p:nvSpPr>
          <p:spPr>
            <a:xfrm>
              <a:off x="1158240" y="29337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/>
            <p:cNvSpPr/>
            <p:nvPr/>
          </p:nvSpPr>
          <p:spPr>
            <a:xfrm>
              <a:off x="1066800" y="29870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/>
            <p:cNvSpPr/>
            <p:nvPr/>
          </p:nvSpPr>
          <p:spPr>
            <a:xfrm>
              <a:off x="975360" y="30403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/>
            <p:cNvSpPr/>
            <p:nvPr/>
          </p:nvSpPr>
          <p:spPr>
            <a:xfrm>
              <a:off x="883920" y="30937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/>
            <p:cNvSpPr/>
            <p:nvPr/>
          </p:nvSpPr>
          <p:spPr>
            <a:xfrm>
              <a:off x="792480" y="31470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/>
            <p:cNvSpPr/>
            <p:nvPr/>
          </p:nvSpPr>
          <p:spPr>
            <a:xfrm>
              <a:off x="2164080" y="22021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/>
            <p:cNvSpPr/>
            <p:nvPr/>
          </p:nvSpPr>
          <p:spPr>
            <a:xfrm>
              <a:off x="2072640" y="22555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/>
            <p:cNvSpPr/>
            <p:nvPr/>
          </p:nvSpPr>
          <p:spPr>
            <a:xfrm>
              <a:off x="1981200" y="23088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/>
            <p:cNvSpPr/>
            <p:nvPr/>
          </p:nvSpPr>
          <p:spPr>
            <a:xfrm>
              <a:off x="1889760" y="23622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/>
            <p:cNvSpPr/>
            <p:nvPr/>
          </p:nvSpPr>
          <p:spPr>
            <a:xfrm>
              <a:off x="1798320" y="24155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/>
            <p:cNvSpPr/>
            <p:nvPr/>
          </p:nvSpPr>
          <p:spPr>
            <a:xfrm>
              <a:off x="1706880" y="24688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/>
            <p:cNvSpPr/>
            <p:nvPr/>
          </p:nvSpPr>
          <p:spPr>
            <a:xfrm>
              <a:off x="1615440" y="25222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/>
            <p:cNvSpPr/>
            <p:nvPr/>
          </p:nvSpPr>
          <p:spPr>
            <a:xfrm>
              <a:off x="1524000" y="25755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/>
            <p:cNvSpPr/>
            <p:nvPr/>
          </p:nvSpPr>
          <p:spPr>
            <a:xfrm>
              <a:off x="1432560" y="26289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/>
            <p:cNvSpPr/>
            <p:nvPr/>
          </p:nvSpPr>
          <p:spPr>
            <a:xfrm>
              <a:off x="1341120" y="26822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/>
            <p:cNvSpPr/>
            <p:nvPr/>
          </p:nvSpPr>
          <p:spPr>
            <a:xfrm>
              <a:off x="1249680" y="27355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/>
            <p:cNvSpPr/>
            <p:nvPr/>
          </p:nvSpPr>
          <p:spPr>
            <a:xfrm>
              <a:off x="1158240" y="278892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/>
            <p:cNvSpPr/>
            <p:nvPr/>
          </p:nvSpPr>
          <p:spPr>
            <a:xfrm>
              <a:off x="1066800" y="284226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/>
            <p:cNvSpPr/>
            <p:nvPr/>
          </p:nvSpPr>
          <p:spPr>
            <a:xfrm>
              <a:off x="975360" y="289560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/>
            <p:cNvSpPr/>
            <p:nvPr/>
          </p:nvSpPr>
          <p:spPr>
            <a:xfrm>
              <a:off x="883920" y="294894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/>
            <p:cNvSpPr/>
            <p:nvPr/>
          </p:nvSpPr>
          <p:spPr>
            <a:xfrm>
              <a:off x="792480" y="3002280"/>
              <a:ext cx="137160" cy="13716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13" name="Picture 2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42" y="2242054"/>
            <a:ext cx="1603387" cy="2627604"/>
          </a:xfrm>
          <a:prstGeom prst="rect">
            <a:avLst/>
          </a:prstGeom>
        </p:spPr>
      </p:pic>
      <p:pic>
        <p:nvPicPr>
          <p:cNvPr id="2514" name="Picture 25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22" y="2299852"/>
            <a:ext cx="1603387" cy="2627604"/>
          </a:xfrm>
          <a:prstGeom prst="rect">
            <a:avLst/>
          </a:prstGeom>
        </p:spPr>
      </p:pic>
      <p:pic>
        <p:nvPicPr>
          <p:cNvPr id="2515" name="Picture 25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02" y="2357650"/>
            <a:ext cx="1603387" cy="2627604"/>
          </a:xfrm>
          <a:prstGeom prst="rect">
            <a:avLst/>
          </a:prstGeom>
        </p:spPr>
      </p:pic>
      <p:grpSp>
        <p:nvGrpSpPr>
          <p:cNvPr id="2917" name="Group 2916"/>
          <p:cNvGrpSpPr/>
          <p:nvPr/>
        </p:nvGrpSpPr>
        <p:grpSpPr>
          <a:xfrm>
            <a:off x="4560809" y="3019917"/>
            <a:ext cx="901376" cy="760897"/>
            <a:chOff x="2582152" y="2941268"/>
            <a:chExt cx="901376" cy="760897"/>
          </a:xfrm>
        </p:grpSpPr>
        <p:sp>
          <p:nvSpPr>
            <p:cNvPr id="2713" name="Rectangle 2712"/>
            <p:cNvSpPr/>
            <p:nvPr/>
          </p:nvSpPr>
          <p:spPr>
            <a:xfrm>
              <a:off x="2582152" y="2993102"/>
              <a:ext cx="640080" cy="64008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4" name="Straight Connector 2713"/>
            <p:cNvCxnSpPr>
              <a:endCxn id="2717" idx="2"/>
            </p:cNvCxnSpPr>
            <p:nvPr/>
          </p:nvCxnSpPr>
          <p:spPr>
            <a:xfrm>
              <a:off x="2668026" y="3159322"/>
              <a:ext cx="678342" cy="3363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5" name="Straight Connector 2714"/>
            <p:cNvCxnSpPr>
              <a:endCxn id="2717" idx="2"/>
            </p:cNvCxnSpPr>
            <p:nvPr/>
          </p:nvCxnSpPr>
          <p:spPr>
            <a:xfrm>
              <a:off x="3111266" y="2941268"/>
              <a:ext cx="235102" cy="55435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6" name="Straight Connector 2715"/>
            <p:cNvCxnSpPr>
              <a:endCxn id="2717" idx="2"/>
            </p:cNvCxnSpPr>
            <p:nvPr/>
          </p:nvCxnSpPr>
          <p:spPr>
            <a:xfrm flipV="1">
              <a:off x="2668026" y="3495623"/>
              <a:ext cx="678342" cy="2065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717" name="Oval 2716"/>
            <p:cNvSpPr/>
            <p:nvPr/>
          </p:nvSpPr>
          <p:spPr>
            <a:xfrm>
              <a:off x="3346368" y="3427043"/>
              <a:ext cx="137160" cy="1371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8" name="Straight Arrow Connector 2717"/>
          <p:cNvCxnSpPr/>
          <p:nvPr/>
        </p:nvCxnSpPr>
        <p:spPr>
          <a:xfrm>
            <a:off x="5572919" y="3622570"/>
            <a:ext cx="650258" cy="137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721" name="Group 2720"/>
          <p:cNvGrpSpPr/>
          <p:nvPr/>
        </p:nvGrpSpPr>
        <p:grpSpPr>
          <a:xfrm>
            <a:off x="7718130" y="2412856"/>
            <a:ext cx="1508760" cy="2529840"/>
            <a:chOff x="792480" y="2202180"/>
            <a:chExt cx="1508760" cy="2529840"/>
          </a:xfrm>
          <a:solidFill>
            <a:schemeClr val="bg1">
              <a:lumMod val="95000"/>
            </a:schemeClr>
          </a:solidFill>
        </p:grpSpPr>
        <p:sp>
          <p:nvSpPr>
            <p:cNvPr id="2722" name="Oval 2721"/>
            <p:cNvSpPr/>
            <p:nvPr/>
          </p:nvSpPr>
          <p:spPr>
            <a:xfrm>
              <a:off x="2164080" y="37947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3" name="Oval 2722"/>
            <p:cNvSpPr/>
            <p:nvPr/>
          </p:nvSpPr>
          <p:spPr>
            <a:xfrm>
              <a:off x="2072640" y="38481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4" name="Oval 2723"/>
            <p:cNvSpPr/>
            <p:nvPr/>
          </p:nvSpPr>
          <p:spPr>
            <a:xfrm>
              <a:off x="1981200" y="39014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5" name="Oval 2724"/>
            <p:cNvSpPr/>
            <p:nvPr/>
          </p:nvSpPr>
          <p:spPr>
            <a:xfrm>
              <a:off x="1889760" y="39547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6" name="Oval 2725"/>
            <p:cNvSpPr/>
            <p:nvPr/>
          </p:nvSpPr>
          <p:spPr>
            <a:xfrm>
              <a:off x="1798320" y="40081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7" name="Oval 2726"/>
            <p:cNvSpPr/>
            <p:nvPr/>
          </p:nvSpPr>
          <p:spPr>
            <a:xfrm>
              <a:off x="1706880" y="40614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8" name="Oval 2727"/>
            <p:cNvSpPr/>
            <p:nvPr/>
          </p:nvSpPr>
          <p:spPr>
            <a:xfrm>
              <a:off x="1615440" y="41148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9" name="Oval 2728"/>
            <p:cNvSpPr/>
            <p:nvPr/>
          </p:nvSpPr>
          <p:spPr>
            <a:xfrm>
              <a:off x="1524000" y="41681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0" name="Oval 2729"/>
            <p:cNvSpPr/>
            <p:nvPr/>
          </p:nvSpPr>
          <p:spPr>
            <a:xfrm>
              <a:off x="1432560" y="42214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1" name="Oval 2730"/>
            <p:cNvSpPr/>
            <p:nvPr/>
          </p:nvSpPr>
          <p:spPr>
            <a:xfrm>
              <a:off x="1341120" y="42748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2" name="Oval 2731"/>
            <p:cNvSpPr/>
            <p:nvPr/>
          </p:nvSpPr>
          <p:spPr>
            <a:xfrm>
              <a:off x="1249680" y="43281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3" name="Oval 2732"/>
            <p:cNvSpPr/>
            <p:nvPr/>
          </p:nvSpPr>
          <p:spPr>
            <a:xfrm>
              <a:off x="1158240" y="43815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4" name="Oval 2733"/>
            <p:cNvSpPr/>
            <p:nvPr/>
          </p:nvSpPr>
          <p:spPr>
            <a:xfrm>
              <a:off x="1066800" y="44348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5" name="Oval 2734"/>
            <p:cNvSpPr/>
            <p:nvPr/>
          </p:nvSpPr>
          <p:spPr>
            <a:xfrm>
              <a:off x="975360" y="44881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6" name="Oval 2735"/>
            <p:cNvSpPr/>
            <p:nvPr/>
          </p:nvSpPr>
          <p:spPr>
            <a:xfrm>
              <a:off x="883920" y="45415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7" name="Oval 2736"/>
            <p:cNvSpPr/>
            <p:nvPr/>
          </p:nvSpPr>
          <p:spPr>
            <a:xfrm>
              <a:off x="792480" y="45948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8" name="Oval 2737"/>
            <p:cNvSpPr/>
            <p:nvPr/>
          </p:nvSpPr>
          <p:spPr>
            <a:xfrm>
              <a:off x="2164080" y="36499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9" name="Oval 2738"/>
            <p:cNvSpPr/>
            <p:nvPr/>
          </p:nvSpPr>
          <p:spPr>
            <a:xfrm>
              <a:off x="2072640" y="37033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0" name="Oval 2739"/>
            <p:cNvSpPr/>
            <p:nvPr/>
          </p:nvSpPr>
          <p:spPr>
            <a:xfrm>
              <a:off x="1981200" y="37566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1" name="Oval 2740"/>
            <p:cNvSpPr/>
            <p:nvPr/>
          </p:nvSpPr>
          <p:spPr>
            <a:xfrm>
              <a:off x="1889760" y="38100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2" name="Oval 2741"/>
            <p:cNvSpPr/>
            <p:nvPr/>
          </p:nvSpPr>
          <p:spPr>
            <a:xfrm>
              <a:off x="1798320" y="38633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3" name="Oval 2742"/>
            <p:cNvSpPr/>
            <p:nvPr/>
          </p:nvSpPr>
          <p:spPr>
            <a:xfrm>
              <a:off x="1706880" y="39166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4" name="Oval 2743"/>
            <p:cNvSpPr/>
            <p:nvPr/>
          </p:nvSpPr>
          <p:spPr>
            <a:xfrm>
              <a:off x="1615440" y="39700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5" name="Oval 2744"/>
            <p:cNvSpPr/>
            <p:nvPr/>
          </p:nvSpPr>
          <p:spPr>
            <a:xfrm>
              <a:off x="1524000" y="40233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6" name="Oval 2745"/>
            <p:cNvSpPr/>
            <p:nvPr/>
          </p:nvSpPr>
          <p:spPr>
            <a:xfrm>
              <a:off x="1432560" y="40767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7" name="Oval 2746"/>
            <p:cNvSpPr/>
            <p:nvPr/>
          </p:nvSpPr>
          <p:spPr>
            <a:xfrm>
              <a:off x="1341120" y="41300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8" name="Oval 2747"/>
            <p:cNvSpPr/>
            <p:nvPr/>
          </p:nvSpPr>
          <p:spPr>
            <a:xfrm>
              <a:off x="1249680" y="41833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9" name="Oval 2748"/>
            <p:cNvSpPr/>
            <p:nvPr/>
          </p:nvSpPr>
          <p:spPr>
            <a:xfrm>
              <a:off x="1158240" y="42367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0" name="Oval 2749"/>
            <p:cNvSpPr/>
            <p:nvPr/>
          </p:nvSpPr>
          <p:spPr>
            <a:xfrm>
              <a:off x="1066800" y="42900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1" name="Oval 2750"/>
            <p:cNvSpPr/>
            <p:nvPr/>
          </p:nvSpPr>
          <p:spPr>
            <a:xfrm>
              <a:off x="975360" y="43434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2" name="Oval 2751"/>
            <p:cNvSpPr/>
            <p:nvPr/>
          </p:nvSpPr>
          <p:spPr>
            <a:xfrm>
              <a:off x="883920" y="43967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3" name="Oval 2752"/>
            <p:cNvSpPr/>
            <p:nvPr/>
          </p:nvSpPr>
          <p:spPr>
            <a:xfrm>
              <a:off x="792480" y="44500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4" name="Oval 2753"/>
            <p:cNvSpPr/>
            <p:nvPr/>
          </p:nvSpPr>
          <p:spPr>
            <a:xfrm>
              <a:off x="2164080" y="35052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5" name="Oval 2754"/>
            <p:cNvSpPr/>
            <p:nvPr/>
          </p:nvSpPr>
          <p:spPr>
            <a:xfrm>
              <a:off x="2072640" y="35585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6" name="Oval 2755"/>
            <p:cNvSpPr/>
            <p:nvPr/>
          </p:nvSpPr>
          <p:spPr>
            <a:xfrm>
              <a:off x="1981200" y="36118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7" name="Oval 2756"/>
            <p:cNvSpPr/>
            <p:nvPr/>
          </p:nvSpPr>
          <p:spPr>
            <a:xfrm>
              <a:off x="1889760" y="36652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8" name="Oval 2757"/>
            <p:cNvSpPr/>
            <p:nvPr/>
          </p:nvSpPr>
          <p:spPr>
            <a:xfrm>
              <a:off x="1798320" y="37185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9" name="Oval 2758"/>
            <p:cNvSpPr/>
            <p:nvPr/>
          </p:nvSpPr>
          <p:spPr>
            <a:xfrm>
              <a:off x="1706880" y="37719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0" name="Oval 2759"/>
            <p:cNvSpPr/>
            <p:nvPr/>
          </p:nvSpPr>
          <p:spPr>
            <a:xfrm>
              <a:off x="1615440" y="38252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1" name="Oval 2760"/>
            <p:cNvSpPr/>
            <p:nvPr/>
          </p:nvSpPr>
          <p:spPr>
            <a:xfrm>
              <a:off x="1524000" y="38785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2" name="Oval 2761"/>
            <p:cNvSpPr/>
            <p:nvPr/>
          </p:nvSpPr>
          <p:spPr>
            <a:xfrm>
              <a:off x="1432560" y="39319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3" name="Oval 2762"/>
            <p:cNvSpPr/>
            <p:nvPr/>
          </p:nvSpPr>
          <p:spPr>
            <a:xfrm>
              <a:off x="1341120" y="39852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4" name="Oval 2763"/>
            <p:cNvSpPr/>
            <p:nvPr/>
          </p:nvSpPr>
          <p:spPr>
            <a:xfrm>
              <a:off x="1249680" y="40386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5" name="Oval 2764"/>
            <p:cNvSpPr/>
            <p:nvPr/>
          </p:nvSpPr>
          <p:spPr>
            <a:xfrm>
              <a:off x="1158240" y="40919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6" name="Oval 2765"/>
            <p:cNvSpPr/>
            <p:nvPr/>
          </p:nvSpPr>
          <p:spPr>
            <a:xfrm>
              <a:off x="1066800" y="41452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7" name="Oval 2766"/>
            <p:cNvSpPr/>
            <p:nvPr/>
          </p:nvSpPr>
          <p:spPr>
            <a:xfrm>
              <a:off x="975360" y="41986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8" name="Oval 2767"/>
            <p:cNvSpPr/>
            <p:nvPr/>
          </p:nvSpPr>
          <p:spPr>
            <a:xfrm>
              <a:off x="883920" y="42519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9" name="Oval 2768"/>
            <p:cNvSpPr/>
            <p:nvPr/>
          </p:nvSpPr>
          <p:spPr>
            <a:xfrm>
              <a:off x="792480" y="43053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0" name="Oval 2769"/>
            <p:cNvSpPr/>
            <p:nvPr/>
          </p:nvSpPr>
          <p:spPr>
            <a:xfrm>
              <a:off x="2164080" y="33604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1" name="Oval 2770"/>
            <p:cNvSpPr/>
            <p:nvPr/>
          </p:nvSpPr>
          <p:spPr>
            <a:xfrm>
              <a:off x="2072640" y="34137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2" name="Oval 2771"/>
            <p:cNvSpPr/>
            <p:nvPr/>
          </p:nvSpPr>
          <p:spPr>
            <a:xfrm>
              <a:off x="1981200" y="34671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3" name="Oval 2772"/>
            <p:cNvSpPr/>
            <p:nvPr/>
          </p:nvSpPr>
          <p:spPr>
            <a:xfrm>
              <a:off x="1889760" y="35204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4" name="Oval 2773"/>
            <p:cNvSpPr/>
            <p:nvPr/>
          </p:nvSpPr>
          <p:spPr>
            <a:xfrm>
              <a:off x="1798320" y="35737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5" name="Oval 2774"/>
            <p:cNvSpPr/>
            <p:nvPr/>
          </p:nvSpPr>
          <p:spPr>
            <a:xfrm>
              <a:off x="1706880" y="36271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6" name="Oval 2775"/>
            <p:cNvSpPr/>
            <p:nvPr/>
          </p:nvSpPr>
          <p:spPr>
            <a:xfrm>
              <a:off x="1615440" y="36804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7" name="Oval 2776"/>
            <p:cNvSpPr/>
            <p:nvPr/>
          </p:nvSpPr>
          <p:spPr>
            <a:xfrm>
              <a:off x="1524000" y="37338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8" name="Oval 2777"/>
            <p:cNvSpPr/>
            <p:nvPr/>
          </p:nvSpPr>
          <p:spPr>
            <a:xfrm>
              <a:off x="1432560" y="37871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9" name="Oval 2778"/>
            <p:cNvSpPr/>
            <p:nvPr/>
          </p:nvSpPr>
          <p:spPr>
            <a:xfrm>
              <a:off x="1341120" y="38404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0" name="Oval 2779"/>
            <p:cNvSpPr/>
            <p:nvPr/>
          </p:nvSpPr>
          <p:spPr>
            <a:xfrm>
              <a:off x="1249680" y="38938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1" name="Oval 2780"/>
            <p:cNvSpPr/>
            <p:nvPr/>
          </p:nvSpPr>
          <p:spPr>
            <a:xfrm>
              <a:off x="1158240" y="39471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2" name="Oval 2781"/>
            <p:cNvSpPr/>
            <p:nvPr/>
          </p:nvSpPr>
          <p:spPr>
            <a:xfrm>
              <a:off x="1066800" y="40005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3" name="Oval 2782"/>
            <p:cNvSpPr/>
            <p:nvPr/>
          </p:nvSpPr>
          <p:spPr>
            <a:xfrm>
              <a:off x="975360" y="40538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4" name="Oval 2783"/>
            <p:cNvSpPr/>
            <p:nvPr/>
          </p:nvSpPr>
          <p:spPr>
            <a:xfrm>
              <a:off x="883920" y="41071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5" name="Oval 2784"/>
            <p:cNvSpPr/>
            <p:nvPr/>
          </p:nvSpPr>
          <p:spPr>
            <a:xfrm>
              <a:off x="792480" y="41605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6" name="Oval 2785"/>
            <p:cNvSpPr/>
            <p:nvPr/>
          </p:nvSpPr>
          <p:spPr>
            <a:xfrm>
              <a:off x="2164080" y="32156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7" name="Oval 2786"/>
            <p:cNvSpPr/>
            <p:nvPr/>
          </p:nvSpPr>
          <p:spPr>
            <a:xfrm>
              <a:off x="2072640" y="32689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8" name="Oval 2787"/>
            <p:cNvSpPr/>
            <p:nvPr/>
          </p:nvSpPr>
          <p:spPr>
            <a:xfrm>
              <a:off x="1981200" y="33223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9" name="Oval 2788"/>
            <p:cNvSpPr/>
            <p:nvPr/>
          </p:nvSpPr>
          <p:spPr>
            <a:xfrm>
              <a:off x="1889760" y="33756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0" name="Oval 2789"/>
            <p:cNvSpPr/>
            <p:nvPr/>
          </p:nvSpPr>
          <p:spPr>
            <a:xfrm>
              <a:off x="1798320" y="34290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1" name="Oval 2790"/>
            <p:cNvSpPr/>
            <p:nvPr/>
          </p:nvSpPr>
          <p:spPr>
            <a:xfrm>
              <a:off x="1706880" y="34823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2" name="Oval 2791"/>
            <p:cNvSpPr/>
            <p:nvPr/>
          </p:nvSpPr>
          <p:spPr>
            <a:xfrm>
              <a:off x="1615440" y="35356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3" name="Oval 2792"/>
            <p:cNvSpPr/>
            <p:nvPr/>
          </p:nvSpPr>
          <p:spPr>
            <a:xfrm>
              <a:off x="1524000" y="35890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4" name="Oval 2793"/>
            <p:cNvSpPr/>
            <p:nvPr/>
          </p:nvSpPr>
          <p:spPr>
            <a:xfrm>
              <a:off x="1432560" y="36423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5" name="Oval 2794"/>
            <p:cNvSpPr/>
            <p:nvPr/>
          </p:nvSpPr>
          <p:spPr>
            <a:xfrm>
              <a:off x="1341120" y="36957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6" name="Oval 2795"/>
            <p:cNvSpPr/>
            <p:nvPr/>
          </p:nvSpPr>
          <p:spPr>
            <a:xfrm>
              <a:off x="1249680" y="37490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7" name="Oval 2796"/>
            <p:cNvSpPr/>
            <p:nvPr/>
          </p:nvSpPr>
          <p:spPr>
            <a:xfrm>
              <a:off x="1158240" y="38023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8" name="Oval 2797"/>
            <p:cNvSpPr/>
            <p:nvPr/>
          </p:nvSpPr>
          <p:spPr>
            <a:xfrm>
              <a:off x="1066800" y="38557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9" name="Oval 2798"/>
            <p:cNvSpPr/>
            <p:nvPr/>
          </p:nvSpPr>
          <p:spPr>
            <a:xfrm>
              <a:off x="975360" y="39090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0" name="Oval 2799"/>
            <p:cNvSpPr/>
            <p:nvPr/>
          </p:nvSpPr>
          <p:spPr>
            <a:xfrm>
              <a:off x="883920" y="39624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1" name="Oval 2800"/>
            <p:cNvSpPr/>
            <p:nvPr/>
          </p:nvSpPr>
          <p:spPr>
            <a:xfrm>
              <a:off x="792480" y="40157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2" name="Oval 2801"/>
            <p:cNvSpPr/>
            <p:nvPr/>
          </p:nvSpPr>
          <p:spPr>
            <a:xfrm>
              <a:off x="2164080" y="30708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3" name="Oval 2802"/>
            <p:cNvSpPr/>
            <p:nvPr/>
          </p:nvSpPr>
          <p:spPr>
            <a:xfrm>
              <a:off x="2072640" y="31242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4" name="Oval 2803"/>
            <p:cNvSpPr/>
            <p:nvPr/>
          </p:nvSpPr>
          <p:spPr>
            <a:xfrm>
              <a:off x="1981200" y="31775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5" name="Oval 2804"/>
            <p:cNvSpPr/>
            <p:nvPr/>
          </p:nvSpPr>
          <p:spPr>
            <a:xfrm>
              <a:off x="1889760" y="32308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6" name="Oval 2805"/>
            <p:cNvSpPr/>
            <p:nvPr/>
          </p:nvSpPr>
          <p:spPr>
            <a:xfrm>
              <a:off x="1798320" y="32842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7" name="Oval 2806"/>
            <p:cNvSpPr/>
            <p:nvPr/>
          </p:nvSpPr>
          <p:spPr>
            <a:xfrm>
              <a:off x="1706880" y="33375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8" name="Oval 2807"/>
            <p:cNvSpPr/>
            <p:nvPr/>
          </p:nvSpPr>
          <p:spPr>
            <a:xfrm>
              <a:off x="1615440" y="33909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9" name="Oval 2808"/>
            <p:cNvSpPr/>
            <p:nvPr/>
          </p:nvSpPr>
          <p:spPr>
            <a:xfrm>
              <a:off x="1524000" y="34442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0" name="Oval 2809"/>
            <p:cNvSpPr/>
            <p:nvPr/>
          </p:nvSpPr>
          <p:spPr>
            <a:xfrm>
              <a:off x="1432560" y="34975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1" name="Oval 2810"/>
            <p:cNvSpPr/>
            <p:nvPr/>
          </p:nvSpPr>
          <p:spPr>
            <a:xfrm>
              <a:off x="1341120" y="35509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2" name="Oval 2811"/>
            <p:cNvSpPr/>
            <p:nvPr/>
          </p:nvSpPr>
          <p:spPr>
            <a:xfrm>
              <a:off x="1249680" y="36042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3" name="Oval 2812"/>
            <p:cNvSpPr/>
            <p:nvPr/>
          </p:nvSpPr>
          <p:spPr>
            <a:xfrm>
              <a:off x="1158240" y="36576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4" name="Oval 2813"/>
            <p:cNvSpPr/>
            <p:nvPr/>
          </p:nvSpPr>
          <p:spPr>
            <a:xfrm>
              <a:off x="1066800" y="37109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5" name="Oval 2814"/>
            <p:cNvSpPr/>
            <p:nvPr/>
          </p:nvSpPr>
          <p:spPr>
            <a:xfrm>
              <a:off x="975360" y="37642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6" name="Oval 2815"/>
            <p:cNvSpPr/>
            <p:nvPr/>
          </p:nvSpPr>
          <p:spPr>
            <a:xfrm>
              <a:off x="883920" y="38176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7" name="Oval 2816"/>
            <p:cNvSpPr/>
            <p:nvPr/>
          </p:nvSpPr>
          <p:spPr>
            <a:xfrm>
              <a:off x="792480" y="38709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8" name="Oval 2817"/>
            <p:cNvSpPr/>
            <p:nvPr/>
          </p:nvSpPr>
          <p:spPr>
            <a:xfrm>
              <a:off x="2164080" y="29260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9" name="Oval 2818"/>
            <p:cNvSpPr/>
            <p:nvPr/>
          </p:nvSpPr>
          <p:spPr>
            <a:xfrm>
              <a:off x="2072640" y="29794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0" name="Oval 2819"/>
            <p:cNvSpPr/>
            <p:nvPr/>
          </p:nvSpPr>
          <p:spPr>
            <a:xfrm>
              <a:off x="1981200" y="30327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1" name="Oval 2820"/>
            <p:cNvSpPr/>
            <p:nvPr/>
          </p:nvSpPr>
          <p:spPr>
            <a:xfrm>
              <a:off x="1889760" y="30861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2" name="Oval 2821"/>
            <p:cNvSpPr/>
            <p:nvPr/>
          </p:nvSpPr>
          <p:spPr>
            <a:xfrm>
              <a:off x="1798320" y="31394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3" name="Oval 2822"/>
            <p:cNvSpPr/>
            <p:nvPr/>
          </p:nvSpPr>
          <p:spPr>
            <a:xfrm>
              <a:off x="1706880" y="31927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4" name="Oval 2823"/>
            <p:cNvSpPr/>
            <p:nvPr/>
          </p:nvSpPr>
          <p:spPr>
            <a:xfrm>
              <a:off x="1615440" y="32461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5" name="Oval 2824"/>
            <p:cNvSpPr/>
            <p:nvPr/>
          </p:nvSpPr>
          <p:spPr>
            <a:xfrm>
              <a:off x="1524000" y="32994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6" name="Oval 2825"/>
            <p:cNvSpPr/>
            <p:nvPr/>
          </p:nvSpPr>
          <p:spPr>
            <a:xfrm>
              <a:off x="1432560" y="33528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7" name="Oval 2826"/>
            <p:cNvSpPr/>
            <p:nvPr/>
          </p:nvSpPr>
          <p:spPr>
            <a:xfrm>
              <a:off x="1341120" y="34061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8" name="Oval 2827"/>
            <p:cNvSpPr/>
            <p:nvPr/>
          </p:nvSpPr>
          <p:spPr>
            <a:xfrm>
              <a:off x="1249680" y="34594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9" name="Oval 2828"/>
            <p:cNvSpPr/>
            <p:nvPr/>
          </p:nvSpPr>
          <p:spPr>
            <a:xfrm>
              <a:off x="1158240" y="35128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0" name="Oval 2829"/>
            <p:cNvSpPr/>
            <p:nvPr/>
          </p:nvSpPr>
          <p:spPr>
            <a:xfrm>
              <a:off x="1066800" y="35661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1" name="Oval 2830"/>
            <p:cNvSpPr/>
            <p:nvPr/>
          </p:nvSpPr>
          <p:spPr>
            <a:xfrm>
              <a:off x="975360" y="36195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2" name="Oval 2831"/>
            <p:cNvSpPr/>
            <p:nvPr/>
          </p:nvSpPr>
          <p:spPr>
            <a:xfrm>
              <a:off x="883920" y="36728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3" name="Oval 2832"/>
            <p:cNvSpPr/>
            <p:nvPr/>
          </p:nvSpPr>
          <p:spPr>
            <a:xfrm>
              <a:off x="792480" y="37261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4" name="Oval 2833"/>
            <p:cNvSpPr/>
            <p:nvPr/>
          </p:nvSpPr>
          <p:spPr>
            <a:xfrm>
              <a:off x="2164080" y="27813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5" name="Oval 2834"/>
            <p:cNvSpPr/>
            <p:nvPr/>
          </p:nvSpPr>
          <p:spPr>
            <a:xfrm>
              <a:off x="2072640" y="28346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6" name="Oval 2835"/>
            <p:cNvSpPr/>
            <p:nvPr/>
          </p:nvSpPr>
          <p:spPr>
            <a:xfrm>
              <a:off x="1981200" y="28879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7" name="Oval 2836"/>
            <p:cNvSpPr/>
            <p:nvPr/>
          </p:nvSpPr>
          <p:spPr>
            <a:xfrm>
              <a:off x="1889760" y="29413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8" name="Oval 2837"/>
            <p:cNvSpPr/>
            <p:nvPr/>
          </p:nvSpPr>
          <p:spPr>
            <a:xfrm>
              <a:off x="1798320" y="29946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9" name="Oval 2838"/>
            <p:cNvSpPr/>
            <p:nvPr/>
          </p:nvSpPr>
          <p:spPr>
            <a:xfrm>
              <a:off x="1706880" y="30480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0" name="Oval 2839"/>
            <p:cNvSpPr/>
            <p:nvPr/>
          </p:nvSpPr>
          <p:spPr>
            <a:xfrm>
              <a:off x="1615440" y="31013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1" name="Oval 2840"/>
            <p:cNvSpPr/>
            <p:nvPr/>
          </p:nvSpPr>
          <p:spPr>
            <a:xfrm>
              <a:off x="1524000" y="31546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2" name="Oval 2841"/>
            <p:cNvSpPr/>
            <p:nvPr/>
          </p:nvSpPr>
          <p:spPr>
            <a:xfrm>
              <a:off x="1432560" y="32080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3" name="Oval 2842"/>
            <p:cNvSpPr/>
            <p:nvPr/>
          </p:nvSpPr>
          <p:spPr>
            <a:xfrm>
              <a:off x="1341120" y="32613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4" name="Oval 2843"/>
            <p:cNvSpPr/>
            <p:nvPr/>
          </p:nvSpPr>
          <p:spPr>
            <a:xfrm>
              <a:off x="1249680" y="33147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5" name="Oval 2844"/>
            <p:cNvSpPr/>
            <p:nvPr/>
          </p:nvSpPr>
          <p:spPr>
            <a:xfrm>
              <a:off x="1158240" y="33680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6" name="Oval 2845"/>
            <p:cNvSpPr/>
            <p:nvPr/>
          </p:nvSpPr>
          <p:spPr>
            <a:xfrm>
              <a:off x="1066800" y="34213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7" name="Oval 2846"/>
            <p:cNvSpPr/>
            <p:nvPr/>
          </p:nvSpPr>
          <p:spPr>
            <a:xfrm>
              <a:off x="975360" y="34747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8" name="Oval 2847"/>
            <p:cNvSpPr/>
            <p:nvPr/>
          </p:nvSpPr>
          <p:spPr>
            <a:xfrm>
              <a:off x="883920" y="35280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9" name="Oval 2848"/>
            <p:cNvSpPr/>
            <p:nvPr/>
          </p:nvSpPr>
          <p:spPr>
            <a:xfrm>
              <a:off x="792480" y="35814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0" name="Oval 2849"/>
            <p:cNvSpPr/>
            <p:nvPr/>
          </p:nvSpPr>
          <p:spPr>
            <a:xfrm>
              <a:off x="2164080" y="26365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1" name="Oval 2850"/>
            <p:cNvSpPr/>
            <p:nvPr/>
          </p:nvSpPr>
          <p:spPr>
            <a:xfrm>
              <a:off x="2072640" y="26898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2" name="Oval 2851"/>
            <p:cNvSpPr/>
            <p:nvPr/>
          </p:nvSpPr>
          <p:spPr>
            <a:xfrm>
              <a:off x="1981200" y="27432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3" name="Oval 2852"/>
            <p:cNvSpPr/>
            <p:nvPr/>
          </p:nvSpPr>
          <p:spPr>
            <a:xfrm>
              <a:off x="1889760" y="27965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4" name="Oval 2853"/>
            <p:cNvSpPr/>
            <p:nvPr/>
          </p:nvSpPr>
          <p:spPr>
            <a:xfrm>
              <a:off x="1798320" y="28498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5" name="Oval 2854"/>
            <p:cNvSpPr/>
            <p:nvPr/>
          </p:nvSpPr>
          <p:spPr>
            <a:xfrm>
              <a:off x="1706880" y="29032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6" name="Oval 2855"/>
            <p:cNvSpPr/>
            <p:nvPr/>
          </p:nvSpPr>
          <p:spPr>
            <a:xfrm>
              <a:off x="1615440" y="29565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7" name="Oval 2856"/>
            <p:cNvSpPr/>
            <p:nvPr/>
          </p:nvSpPr>
          <p:spPr>
            <a:xfrm>
              <a:off x="1524000" y="30099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8" name="Oval 2857"/>
            <p:cNvSpPr/>
            <p:nvPr/>
          </p:nvSpPr>
          <p:spPr>
            <a:xfrm>
              <a:off x="1432560" y="30632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9" name="Oval 2858"/>
            <p:cNvSpPr/>
            <p:nvPr/>
          </p:nvSpPr>
          <p:spPr>
            <a:xfrm>
              <a:off x="1341120" y="31165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0" name="Oval 2859"/>
            <p:cNvSpPr/>
            <p:nvPr/>
          </p:nvSpPr>
          <p:spPr>
            <a:xfrm>
              <a:off x="1249680" y="31699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1" name="Oval 2860"/>
            <p:cNvSpPr/>
            <p:nvPr/>
          </p:nvSpPr>
          <p:spPr>
            <a:xfrm>
              <a:off x="1158240" y="32232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2" name="Oval 2861"/>
            <p:cNvSpPr/>
            <p:nvPr/>
          </p:nvSpPr>
          <p:spPr>
            <a:xfrm>
              <a:off x="1066800" y="3276600"/>
              <a:ext cx="137160" cy="1371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3" name="Oval 2862"/>
            <p:cNvSpPr/>
            <p:nvPr/>
          </p:nvSpPr>
          <p:spPr>
            <a:xfrm>
              <a:off x="975360" y="33299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4" name="Oval 2863"/>
            <p:cNvSpPr/>
            <p:nvPr/>
          </p:nvSpPr>
          <p:spPr>
            <a:xfrm>
              <a:off x="883920" y="33832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5" name="Oval 2864"/>
            <p:cNvSpPr/>
            <p:nvPr/>
          </p:nvSpPr>
          <p:spPr>
            <a:xfrm>
              <a:off x="792480" y="34366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6" name="Oval 2865"/>
            <p:cNvSpPr/>
            <p:nvPr/>
          </p:nvSpPr>
          <p:spPr>
            <a:xfrm>
              <a:off x="2164080" y="24917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7" name="Oval 2866"/>
            <p:cNvSpPr/>
            <p:nvPr/>
          </p:nvSpPr>
          <p:spPr>
            <a:xfrm>
              <a:off x="2072640" y="25450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8" name="Oval 2867"/>
            <p:cNvSpPr/>
            <p:nvPr/>
          </p:nvSpPr>
          <p:spPr>
            <a:xfrm>
              <a:off x="1981200" y="25984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9" name="Oval 2868"/>
            <p:cNvSpPr/>
            <p:nvPr/>
          </p:nvSpPr>
          <p:spPr>
            <a:xfrm>
              <a:off x="1889760" y="26517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0" name="Oval 2869"/>
            <p:cNvSpPr/>
            <p:nvPr/>
          </p:nvSpPr>
          <p:spPr>
            <a:xfrm>
              <a:off x="1798320" y="27051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1" name="Oval 2870"/>
            <p:cNvSpPr/>
            <p:nvPr/>
          </p:nvSpPr>
          <p:spPr>
            <a:xfrm>
              <a:off x="1706880" y="27584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2" name="Oval 2871"/>
            <p:cNvSpPr/>
            <p:nvPr/>
          </p:nvSpPr>
          <p:spPr>
            <a:xfrm>
              <a:off x="1615440" y="28117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3" name="Oval 2872"/>
            <p:cNvSpPr/>
            <p:nvPr/>
          </p:nvSpPr>
          <p:spPr>
            <a:xfrm>
              <a:off x="1524000" y="28651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4" name="Oval 2873"/>
            <p:cNvSpPr/>
            <p:nvPr/>
          </p:nvSpPr>
          <p:spPr>
            <a:xfrm>
              <a:off x="1432560" y="29184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5" name="Oval 2874"/>
            <p:cNvSpPr/>
            <p:nvPr/>
          </p:nvSpPr>
          <p:spPr>
            <a:xfrm>
              <a:off x="1341120" y="29718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6" name="Oval 2875"/>
            <p:cNvSpPr/>
            <p:nvPr/>
          </p:nvSpPr>
          <p:spPr>
            <a:xfrm>
              <a:off x="1249680" y="30251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7" name="Oval 2876"/>
            <p:cNvSpPr/>
            <p:nvPr/>
          </p:nvSpPr>
          <p:spPr>
            <a:xfrm>
              <a:off x="1158240" y="30784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8" name="Oval 2877"/>
            <p:cNvSpPr/>
            <p:nvPr/>
          </p:nvSpPr>
          <p:spPr>
            <a:xfrm>
              <a:off x="1066800" y="31318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9" name="Oval 2878"/>
            <p:cNvSpPr/>
            <p:nvPr/>
          </p:nvSpPr>
          <p:spPr>
            <a:xfrm>
              <a:off x="975360" y="31851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0" name="Oval 2879"/>
            <p:cNvSpPr/>
            <p:nvPr/>
          </p:nvSpPr>
          <p:spPr>
            <a:xfrm>
              <a:off x="883920" y="32385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1" name="Oval 2880"/>
            <p:cNvSpPr/>
            <p:nvPr/>
          </p:nvSpPr>
          <p:spPr>
            <a:xfrm>
              <a:off x="792480" y="32918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2" name="Oval 2881"/>
            <p:cNvSpPr/>
            <p:nvPr/>
          </p:nvSpPr>
          <p:spPr>
            <a:xfrm>
              <a:off x="2164080" y="23469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3" name="Oval 2882"/>
            <p:cNvSpPr/>
            <p:nvPr/>
          </p:nvSpPr>
          <p:spPr>
            <a:xfrm>
              <a:off x="2072640" y="24003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4" name="Oval 2883"/>
            <p:cNvSpPr/>
            <p:nvPr/>
          </p:nvSpPr>
          <p:spPr>
            <a:xfrm>
              <a:off x="1981200" y="24536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5" name="Oval 2884"/>
            <p:cNvSpPr/>
            <p:nvPr/>
          </p:nvSpPr>
          <p:spPr>
            <a:xfrm>
              <a:off x="1889760" y="25069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6" name="Oval 2885"/>
            <p:cNvSpPr/>
            <p:nvPr/>
          </p:nvSpPr>
          <p:spPr>
            <a:xfrm>
              <a:off x="1798320" y="25603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7" name="Oval 2886"/>
            <p:cNvSpPr/>
            <p:nvPr/>
          </p:nvSpPr>
          <p:spPr>
            <a:xfrm>
              <a:off x="1706880" y="26136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8" name="Oval 2887"/>
            <p:cNvSpPr/>
            <p:nvPr/>
          </p:nvSpPr>
          <p:spPr>
            <a:xfrm>
              <a:off x="1615440" y="26670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9" name="Oval 2888"/>
            <p:cNvSpPr/>
            <p:nvPr/>
          </p:nvSpPr>
          <p:spPr>
            <a:xfrm>
              <a:off x="1524000" y="27203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0" name="Oval 2889"/>
            <p:cNvSpPr/>
            <p:nvPr/>
          </p:nvSpPr>
          <p:spPr>
            <a:xfrm>
              <a:off x="1432560" y="27736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1" name="Oval 2890"/>
            <p:cNvSpPr/>
            <p:nvPr/>
          </p:nvSpPr>
          <p:spPr>
            <a:xfrm>
              <a:off x="1341120" y="28270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2" name="Oval 2891"/>
            <p:cNvSpPr/>
            <p:nvPr/>
          </p:nvSpPr>
          <p:spPr>
            <a:xfrm>
              <a:off x="1249680" y="28803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3" name="Oval 2892"/>
            <p:cNvSpPr/>
            <p:nvPr/>
          </p:nvSpPr>
          <p:spPr>
            <a:xfrm>
              <a:off x="1158240" y="29337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4" name="Oval 2893"/>
            <p:cNvSpPr/>
            <p:nvPr/>
          </p:nvSpPr>
          <p:spPr>
            <a:xfrm>
              <a:off x="1066800" y="29870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5" name="Oval 2894"/>
            <p:cNvSpPr/>
            <p:nvPr/>
          </p:nvSpPr>
          <p:spPr>
            <a:xfrm>
              <a:off x="975360" y="30403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6" name="Oval 2895"/>
            <p:cNvSpPr/>
            <p:nvPr/>
          </p:nvSpPr>
          <p:spPr>
            <a:xfrm>
              <a:off x="883920" y="30937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7" name="Oval 2896"/>
            <p:cNvSpPr/>
            <p:nvPr/>
          </p:nvSpPr>
          <p:spPr>
            <a:xfrm>
              <a:off x="792480" y="31470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8" name="Oval 2897"/>
            <p:cNvSpPr/>
            <p:nvPr/>
          </p:nvSpPr>
          <p:spPr>
            <a:xfrm>
              <a:off x="2164080" y="22021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9" name="Oval 2898"/>
            <p:cNvSpPr/>
            <p:nvPr/>
          </p:nvSpPr>
          <p:spPr>
            <a:xfrm>
              <a:off x="2072640" y="22555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0" name="Oval 2899"/>
            <p:cNvSpPr/>
            <p:nvPr/>
          </p:nvSpPr>
          <p:spPr>
            <a:xfrm>
              <a:off x="1981200" y="23088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1" name="Oval 2900"/>
            <p:cNvSpPr/>
            <p:nvPr/>
          </p:nvSpPr>
          <p:spPr>
            <a:xfrm>
              <a:off x="1889760" y="23622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2" name="Oval 2901"/>
            <p:cNvSpPr/>
            <p:nvPr/>
          </p:nvSpPr>
          <p:spPr>
            <a:xfrm>
              <a:off x="1798320" y="24155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3" name="Oval 2902"/>
            <p:cNvSpPr/>
            <p:nvPr/>
          </p:nvSpPr>
          <p:spPr>
            <a:xfrm>
              <a:off x="1706880" y="24688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4" name="Oval 2903"/>
            <p:cNvSpPr/>
            <p:nvPr/>
          </p:nvSpPr>
          <p:spPr>
            <a:xfrm>
              <a:off x="1615440" y="25222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5" name="Oval 2904"/>
            <p:cNvSpPr/>
            <p:nvPr/>
          </p:nvSpPr>
          <p:spPr>
            <a:xfrm>
              <a:off x="1524000" y="25755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6" name="Oval 2905"/>
            <p:cNvSpPr/>
            <p:nvPr/>
          </p:nvSpPr>
          <p:spPr>
            <a:xfrm>
              <a:off x="1432560" y="26289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7" name="Oval 2906"/>
            <p:cNvSpPr/>
            <p:nvPr/>
          </p:nvSpPr>
          <p:spPr>
            <a:xfrm>
              <a:off x="1341120" y="26822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8" name="Oval 2907"/>
            <p:cNvSpPr/>
            <p:nvPr/>
          </p:nvSpPr>
          <p:spPr>
            <a:xfrm>
              <a:off x="1249680" y="27355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9" name="Oval 2908"/>
            <p:cNvSpPr/>
            <p:nvPr/>
          </p:nvSpPr>
          <p:spPr>
            <a:xfrm>
              <a:off x="1158240" y="278892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0" name="Oval 2909"/>
            <p:cNvSpPr/>
            <p:nvPr/>
          </p:nvSpPr>
          <p:spPr>
            <a:xfrm>
              <a:off x="1066800" y="284226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1" name="Oval 2910"/>
            <p:cNvSpPr/>
            <p:nvPr/>
          </p:nvSpPr>
          <p:spPr>
            <a:xfrm>
              <a:off x="975360" y="289560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2" name="Oval 2911"/>
            <p:cNvSpPr/>
            <p:nvPr/>
          </p:nvSpPr>
          <p:spPr>
            <a:xfrm>
              <a:off x="883920" y="294894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3" name="Oval 2912"/>
            <p:cNvSpPr/>
            <p:nvPr/>
          </p:nvSpPr>
          <p:spPr>
            <a:xfrm>
              <a:off x="792480" y="3002280"/>
              <a:ext cx="137160" cy="1371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4" name="Rectangle 2913"/>
          <p:cNvSpPr/>
          <p:nvPr/>
        </p:nvSpPr>
        <p:spPr>
          <a:xfrm>
            <a:off x="8221051" y="4713116"/>
            <a:ext cx="1366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Value</a:t>
            </a:r>
          </a:p>
        </p:txBody>
      </p:sp>
      <p:sp>
        <p:nvSpPr>
          <p:cNvPr id="2918" name="Rectangle 2917"/>
          <p:cNvSpPr/>
          <p:nvPr/>
        </p:nvSpPr>
        <p:spPr>
          <a:xfrm>
            <a:off x="4289828" y="5005313"/>
            <a:ext cx="913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Conv1</a:t>
            </a:r>
          </a:p>
        </p:txBody>
      </p:sp>
      <p:sp>
        <p:nvSpPr>
          <p:cNvPr id="2919" name="Rectangle 2918"/>
          <p:cNvSpPr/>
          <p:nvPr/>
        </p:nvSpPr>
        <p:spPr>
          <a:xfrm>
            <a:off x="6177161" y="4996659"/>
            <a:ext cx="913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Conv2</a:t>
            </a:r>
          </a:p>
        </p:txBody>
      </p:sp>
      <p:cxnSp>
        <p:nvCxnSpPr>
          <p:cNvPr id="2920" name="Straight Arrow Connector 2919"/>
          <p:cNvCxnSpPr/>
          <p:nvPr/>
        </p:nvCxnSpPr>
        <p:spPr>
          <a:xfrm>
            <a:off x="5467544" y="3392892"/>
            <a:ext cx="650258" cy="1371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20" name="Picture 27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165" y="2333494"/>
            <a:ext cx="1603387" cy="2627604"/>
          </a:xfrm>
          <a:prstGeom prst="rect">
            <a:avLst/>
          </a:prstGeom>
        </p:spPr>
      </p:pic>
      <p:cxnSp>
        <p:nvCxnSpPr>
          <p:cNvPr id="2915" name="Straight Arrow Connector 2914"/>
          <p:cNvCxnSpPr/>
          <p:nvPr/>
        </p:nvCxnSpPr>
        <p:spPr>
          <a:xfrm>
            <a:off x="6919251" y="3541912"/>
            <a:ext cx="650258" cy="13716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2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750"/>
                                        <p:tgtEl>
                                          <p:spTgt spid="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75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75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75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4" grpId="0"/>
      <p:bldP spid="2918" grpId="0"/>
      <p:bldP spid="29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734D92B-597F-47D2-AFFA-6B864B6F5206}"/>
              </a:ext>
            </a:extLst>
          </p:cNvPr>
          <p:cNvGraphicFramePr>
            <a:graphicFrameLocks noGrp="1"/>
          </p:cNvGraphicFramePr>
          <p:nvPr/>
        </p:nvGraphicFramePr>
        <p:xfrm>
          <a:off x="2886894" y="2724704"/>
          <a:ext cx="228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396A42-E94D-4653-8DC2-D0B83079A26A}"/>
              </a:ext>
            </a:extLst>
          </p:cNvPr>
          <p:cNvGraphicFramePr>
            <a:graphicFrameLocks noGrp="1"/>
          </p:cNvGraphicFramePr>
          <p:nvPr/>
        </p:nvGraphicFramePr>
        <p:xfrm>
          <a:off x="5309395" y="3012743"/>
          <a:ext cx="1709925" cy="170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062948-E102-4B1B-9BA7-EABE5534D460}"/>
              </a:ext>
            </a:extLst>
          </p:cNvPr>
          <p:cNvGraphicFramePr>
            <a:graphicFrameLocks noGrp="1"/>
          </p:cNvGraphicFramePr>
          <p:nvPr/>
        </p:nvGraphicFramePr>
        <p:xfrm>
          <a:off x="7176769" y="3014264"/>
          <a:ext cx="1709925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608051407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1332"/>
                  </a:ext>
                </a:extLst>
              </a:tr>
            </a:tbl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A83D48-797F-4EE8-B361-A3F8BE21D569}"/>
              </a:ext>
            </a:extLst>
          </p:cNvPr>
          <p:cNvCxnSpPr>
            <a:cxnSpLocks/>
          </p:cNvCxnSpPr>
          <p:nvPr/>
        </p:nvCxnSpPr>
        <p:spPr>
          <a:xfrm>
            <a:off x="4317698" y="2720042"/>
            <a:ext cx="1251911" cy="271193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2DE3D4-1839-4C8D-9304-95B90F1C7321}"/>
              </a:ext>
            </a:extLst>
          </p:cNvPr>
          <p:cNvCxnSpPr>
            <a:cxnSpLocks/>
          </p:cNvCxnSpPr>
          <p:nvPr/>
        </p:nvCxnSpPr>
        <p:spPr>
          <a:xfrm flipV="1">
            <a:off x="4323076" y="3715407"/>
            <a:ext cx="1246533" cy="27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366B15-B4BB-4636-9D0E-FB5F4F1D3873}"/>
              </a:ext>
            </a:extLst>
          </p:cNvPr>
          <p:cNvCxnSpPr>
            <a:cxnSpLocks/>
          </p:cNvCxnSpPr>
          <p:nvPr/>
        </p:nvCxnSpPr>
        <p:spPr>
          <a:xfrm>
            <a:off x="6262612" y="3018943"/>
            <a:ext cx="1367799" cy="24056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31E452-3D82-488C-A2AD-557DAA6CB994}"/>
              </a:ext>
            </a:extLst>
          </p:cNvPr>
          <p:cNvCxnSpPr>
            <a:cxnSpLocks/>
          </p:cNvCxnSpPr>
          <p:nvPr/>
        </p:nvCxnSpPr>
        <p:spPr>
          <a:xfrm flipV="1">
            <a:off x="6291118" y="3488250"/>
            <a:ext cx="1367972" cy="264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FFA24F-2BF0-4DC8-8331-B87386E080DE}"/>
              </a:ext>
            </a:extLst>
          </p:cNvPr>
          <p:cNvCxnSpPr>
            <a:cxnSpLocks/>
          </p:cNvCxnSpPr>
          <p:nvPr/>
        </p:nvCxnSpPr>
        <p:spPr>
          <a:xfrm>
            <a:off x="1828209" y="2448849"/>
            <a:ext cx="1251911" cy="271193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C3B7446-C8FF-4453-AB79-8B0838A5E042}"/>
              </a:ext>
            </a:extLst>
          </p:cNvPr>
          <p:cNvCxnSpPr>
            <a:cxnSpLocks/>
          </p:cNvCxnSpPr>
          <p:nvPr/>
        </p:nvCxnSpPr>
        <p:spPr>
          <a:xfrm flipV="1">
            <a:off x="1866914" y="4000137"/>
            <a:ext cx="1246533" cy="27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815C0B23-8659-47D7-9F97-431B55E6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46" y="1345475"/>
            <a:ext cx="1901952" cy="49393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6066D0-04BE-4C98-B286-B5AD7DBE56D7}"/>
              </a:ext>
            </a:extLst>
          </p:cNvPr>
          <p:cNvSpPr/>
          <p:nvPr/>
        </p:nvSpPr>
        <p:spPr>
          <a:xfrm>
            <a:off x="9309981" y="2171544"/>
            <a:ext cx="667094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2CDDCE-5417-4C29-BD7C-0208C4DD4732}"/>
              </a:ext>
            </a:extLst>
          </p:cNvPr>
          <p:cNvSpPr/>
          <p:nvPr/>
        </p:nvSpPr>
        <p:spPr>
          <a:xfrm>
            <a:off x="9996776" y="2299745"/>
            <a:ext cx="60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</a:t>
            </a:r>
            <a:endParaRPr lang="id-ID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BF6922-C679-49F2-A5F5-6CD525FC8060}"/>
              </a:ext>
            </a:extLst>
          </p:cNvPr>
          <p:cNvSpPr/>
          <p:nvPr/>
        </p:nvSpPr>
        <p:spPr>
          <a:xfrm>
            <a:off x="7112020" y="2694765"/>
            <a:ext cx="122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pool5, filter 1</a:t>
            </a:r>
            <a:endParaRPr lang="id-ID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374AE2-3712-4F67-9427-08ECFEA27825}"/>
              </a:ext>
            </a:extLst>
          </p:cNvPr>
          <p:cNvSpPr/>
          <p:nvPr/>
        </p:nvSpPr>
        <p:spPr>
          <a:xfrm>
            <a:off x="5267698" y="2702712"/>
            <a:ext cx="5757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... ...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392344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90" y="1977657"/>
            <a:ext cx="9951403" cy="44392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Image Patch Activation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F119F4-3B82-4C3F-A384-F384484E3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36" y="1972342"/>
            <a:ext cx="5219568" cy="3145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EC94B-93E2-4B8A-8E8B-01F325805E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1876" y="2787833"/>
            <a:ext cx="5446880" cy="3257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1A2A58-8153-4DDA-92A1-0A8FD63998AE}"/>
              </a:ext>
            </a:extLst>
          </p:cNvPr>
          <p:cNvSpPr/>
          <p:nvPr/>
        </p:nvSpPr>
        <p:spPr>
          <a:xfrm>
            <a:off x="645177" y="5117476"/>
            <a:ext cx="1807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From Lower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D101A-094F-43BE-AB59-AC99822E1443}"/>
              </a:ext>
            </a:extLst>
          </p:cNvPr>
          <p:cNvSpPr/>
          <p:nvPr/>
        </p:nvSpPr>
        <p:spPr>
          <a:xfrm>
            <a:off x="9862654" y="2490437"/>
            <a:ext cx="19161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From Deeper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0A081F-517A-4673-AA20-B63CD2FBBF24}"/>
              </a:ext>
            </a:extLst>
          </p:cNvPr>
          <p:cNvSpPr/>
          <p:nvPr/>
        </p:nvSpPr>
        <p:spPr>
          <a:xfrm>
            <a:off x="636636" y="5607129"/>
            <a:ext cx="29468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deeper the layer of a filter</a:t>
            </a:r>
          </a:p>
          <a:p>
            <a:r>
              <a:rPr lang="en-US" sz="1400" dirty="0"/>
              <a:t>The wider the receptive field </a:t>
            </a:r>
            <a:br>
              <a:rPr lang="en-US" sz="1400" dirty="0"/>
            </a:br>
            <a:r>
              <a:rPr lang="en-US" sz="1400" dirty="0"/>
              <a:t>(what that neuron sees)</a:t>
            </a:r>
          </a:p>
        </p:txBody>
      </p:sp>
    </p:spTree>
    <p:extLst>
      <p:ext uri="{BB962C8B-B14F-4D97-AF65-F5344CB8AC3E}">
        <p14:creationId xmlns:p14="http://schemas.microsoft.com/office/powerpoint/2010/main" val="16773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filter is activated by </a:t>
            </a:r>
            <a:r>
              <a:rPr lang="en-US" dirty="0">
                <a:solidFill>
                  <a:srgbClr val="0000FF"/>
                </a:solidFill>
              </a:rPr>
              <a:t>the same type </a:t>
            </a:r>
            <a:r>
              <a:rPr lang="en-US" dirty="0"/>
              <a:t>of input patch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ConvNet</a:t>
            </a:r>
            <a:r>
              <a:rPr lang="en-US" dirty="0"/>
              <a:t> DOES forms </a:t>
            </a:r>
            <a:r>
              <a:rPr lang="en-US" dirty="0">
                <a:solidFill>
                  <a:srgbClr val="0000FF"/>
                </a:solidFill>
              </a:rPr>
              <a:t>low level feature</a:t>
            </a:r>
            <a:r>
              <a:rPr lang="en-US" dirty="0"/>
              <a:t> extraction in the </a:t>
            </a:r>
            <a:r>
              <a:rPr lang="en-US" dirty="0">
                <a:solidFill>
                  <a:srgbClr val="0000FF"/>
                </a:solidFill>
              </a:rPr>
              <a:t>lower layer</a:t>
            </a:r>
            <a:r>
              <a:rPr lang="en-US" dirty="0"/>
              <a:t>, and more </a:t>
            </a:r>
            <a:r>
              <a:rPr lang="en-US" dirty="0">
                <a:solidFill>
                  <a:srgbClr val="0000FF"/>
                </a:solidFill>
              </a:rPr>
              <a:t>complex feature </a:t>
            </a:r>
            <a:r>
              <a:rPr lang="en-US" dirty="0"/>
              <a:t>extraction at the </a:t>
            </a:r>
            <a:r>
              <a:rPr lang="en-US" dirty="0">
                <a:solidFill>
                  <a:srgbClr val="0000FF"/>
                </a:solidFill>
              </a:rPr>
              <a:t>deeper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4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4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Occlusion experiment was carried out by looping </a:t>
            </a:r>
          </a:p>
          <a:p>
            <a:r>
              <a:rPr lang="en-US" dirty="0"/>
              <a:t>Backtracking activation to input image manually is rather primitive</a:t>
            </a:r>
          </a:p>
          <a:p>
            <a:endParaRPr lang="en-US" dirty="0"/>
          </a:p>
          <a:p>
            <a:r>
              <a:rPr lang="en-US" dirty="0"/>
              <a:t>Is there any simpler and faster way to do it?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Question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E1684F-0753-4A41-A0AA-9504A94A0D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We know that </a:t>
            </a:r>
            <a:r>
              <a:rPr lang="en-US" sz="2000" dirty="0">
                <a:solidFill>
                  <a:srgbClr val="0000FF"/>
                </a:solidFill>
              </a:rPr>
              <a:t>linear classifier </a:t>
            </a:r>
            <a:r>
              <a:rPr lang="en-US" sz="2000" dirty="0"/>
              <a:t>is like creating </a:t>
            </a:r>
            <a:r>
              <a:rPr lang="en-US" sz="2000" dirty="0">
                <a:solidFill>
                  <a:srgbClr val="0000FF"/>
                </a:solidFill>
              </a:rPr>
              <a:t>image template </a:t>
            </a:r>
            <a:r>
              <a:rPr lang="en-US" sz="2000" dirty="0"/>
              <a:t>for each class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each neuron in Multi Layered Perceptron is a </a:t>
            </a:r>
            <a:r>
              <a:rPr lang="en-US" sz="2000" dirty="0">
                <a:solidFill>
                  <a:srgbClr val="0000FF"/>
                </a:solidFill>
              </a:rPr>
              <a:t>linear classifier</a:t>
            </a:r>
            <a:endParaRPr lang="en-US" sz="2000" dirty="0"/>
          </a:p>
          <a:p>
            <a:r>
              <a:rPr lang="en-US" sz="2000" dirty="0"/>
              <a:t>But the feature cannot be visualized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EA93-F492-4F46-BCAD-2D883A5C49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3C03559-8BAF-42E2-AED5-3EE027E8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Magic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C477A1-B6EF-431A-BEB9-E6464CB28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7788D7-F886-4BA1-963E-CFAB0364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58" y="2732314"/>
            <a:ext cx="4444772" cy="20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338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Visualizing Gradients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765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 err="1"/>
                  <a:t>ConvNet</a:t>
                </a:r>
                <a:r>
                  <a:rPr lang="en-US" sz="2000" dirty="0"/>
                  <a:t> is a function of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weights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During training, inputs are fixed, update weights so that the target probability increase</a:t>
                </a:r>
              </a:p>
              <a:p>
                <a:r>
                  <a:rPr lang="en-US" sz="2000" dirty="0"/>
                  <a:t>Gradients are values that needs to be added to weights to achieve that</a:t>
                </a:r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Gradients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3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82B17650-3E32-4228-8414-7AE44B9D3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96925" y="4605259"/>
            <a:ext cx="1261980" cy="1296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87CD7F-5196-402F-8583-1C0D97D5941C}"/>
              </a:ext>
            </a:extLst>
          </p:cNvPr>
          <p:cNvSpPr/>
          <p:nvPr/>
        </p:nvSpPr>
        <p:spPr>
          <a:xfrm>
            <a:off x="9167973" y="4992060"/>
            <a:ext cx="1155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Cat probability</a:t>
            </a:r>
          </a:p>
        </p:txBody>
      </p:sp>
      <p:pic>
        <p:nvPicPr>
          <p:cNvPr id="25" name="Picture 24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6EBFA7D1-3DF3-4854-94CA-E7083D95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16" y="4256546"/>
            <a:ext cx="5382160" cy="19942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8A82DF-EEE6-4278-BC83-750C7D9ABE74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258906" y="5253670"/>
            <a:ext cx="208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8D754A-61B5-4BD9-A17B-24E30DE2B045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849477" y="5253670"/>
            <a:ext cx="318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C07F818-F9C3-45AF-8DD6-59A31B15774E}"/>
                  </a:ext>
                </a:extLst>
              </p:cNvPr>
              <p:cNvSpPr/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C07F818-F9C3-45AF-8DD6-59A31B157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68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During backprop, we get both gradients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Now the weights are already trained, so let’s freeze that</a:t>
                </a:r>
              </a:p>
              <a:p>
                <a:r>
                  <a:rPr lang="en-US" sz="2000" dirty="0"/>
                  <a:t>Instead, let’s focus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Flip Our Perspective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2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EE4B52D1-8676-419A-B025-B238996F6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96925" y="4605259"/>
            <a:ext cx="1261980" cy="1296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F31A784-2190-465D-93FF-371C812E7178}"/>
              </a:ext>
            </a:extLst>
          </p:cNvPr>
          <p:cNvSpPr/>
          <p:nvPr/>
        </p:nvSpPr>
        <p:spPr>
          <a:xfrm>
            <a:off x="9167973" y="4992060"/>
            <a:ext cx="1155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Cat probability</a:t>
            </a:r>
          </a:p>
        </p:txBody>
      </p:sp>
      <p:pic>
        <p:nvPicPr>
          <p:cNvPr id="24" name="Picture 23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62807A80-69E8-47FC-915B-938202E2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16" y="4256546"/>
            <a:ext cx="5382160" cy="19942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59D8BE-0786-4C0B-B665-B4878386BA3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258906" y="5253670"/>
            <a:ext cx="208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3B361A-5942-4391-A509-CA8D28A0C3F0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8849477" y="5253670"/>
            <a:ext cx="318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1C7896-D579-4681-ABBC-28E67B85BFE6}"/>
                  </a:ext>
                </a:extLst>
              </p:cNvPr>
              <p:cNvSpPr/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1C7896-D579-4681-ABBC-28E67B85B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Feeding image to model resulting </a:t>
                </a:r>
                <a:r>
                  <a:rPr lang="en-US" sz="2000" dirty="0">
                    <a:solidFill>
                      <a:srgbClr val="0000FF"/>
                    </a:solidFill>
                  </a:rPr>
                  <a:t>high score </a:t>
                </a:r>
                <a:r>
                  <a:rPr lang="en-US" sz="2000" dirty="0"/>
                  <a:t>and low error (gradient) to its target</a:t>
                </a:r>
              </a:p>
              <a:p>
                <a:r>
                  <a:rPr lang="en-US" sz="2000" dirty="0"/>
                  <a:t>If we backprop from here,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gradient will contain values </a:t>
                </a:r>
                <a:br>
                  <a:rPr lang="en-US" sz="2000" dirty="0"/>
                </a:br>
                <a:r>
                  <a:rPr lang="en-US" sz="2000" dirty="0"/>
                  <a:t>that needs to be updated to input so that the score can further be increased</a:t>
                </a:r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8F73D70F-F0D7-4AE6-B81D-708A11711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96925" y="4605259"/>
            <a:ext cx="1261980" cy="1296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F888D18-1B1E-4EA2-8609-C10E25A3BA25}"/>
              </a:ext>
            </a:extLst>
          </p:cNvPr>
          <p:cNvSpPr/>
          <p:nvPr/>
        </p:nvSpPr>
        <p:spPr>
          <a:xfrm>
            <a:off x="9167973" y="4992060"/>
            <a:ext cx="1155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Cat probability</a:t>
            </a:r>
          </a:p>
        </p:txBody>
      </p:sp>
      <p:pic>
        <p:nvPicPr>
          <p:cNvPr id="31" name="Picture 30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8945FDB5-35EA-4148-B823-764543C4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16" y="4256546"/>
            <a:ext cx="5382160" cy="199424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F153E7-99E5-447C-B1BE-9C366DE90613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3258906" y="5253670"/>
            <a:ext cx="208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D80DD7-96E7-438B-93F1-5ED9E050D65E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8849477" y="5253670"/>
            <a:ext cx="318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94BBEE-1A39-414A-ADFB-BAB52500E6DC}"/>
                  </a:ext>
                </a:extLst>
              </p:cNvPr>
              <p:cNvSpPr/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D94BBEE-1A39-414A-ADFB-BAB52500E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4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Then, if we manipulate and flip the error (set gradient=1.0) and backprop from there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gradient will contain image to be deleted so that the target probability would vanish</a:t>
                </a:r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Flip Our Perspective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7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0A4EB307-3AC0-4B13-B829-020C390CF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96925" y="4605259"/>
            <a:ext cx="1261980" cy="1296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A462ADE-6C07-490F-BC61-0E8DD84AC6A4}"/>
              </a:ext>
            </a:extLst>
          </p:cNvPr>
          <p:cNvSpPr/>
          <p:nvPr/>
        </p:nvSpPr>
        <p:spPr>
          <a:xfrm>
            <a:off x="9167973" y="4992060"/>
            <a:ext cx="1155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Cat probability</a:t>
            </a:r>
          </a:p>
        </p:txBody>
      </p:sp>
      <p:pic>
        <p:nvPicPr>
          <p:cNvPr id="29" name="Picture 28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A2118314-BA78-4386-9B4C-82B23460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316" y="4256546"/>
            <a:ext cx="5382160" cy="199424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5F4A55-856F-4E7D-B9A3-E23D478E4E00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3258906" y="5253670"/>
            <a:ext cx="208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BB4E90-62B0-43F1-8B83-7D667A0F62DA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8849477" y="5253670"/>
            <a:ext cx="318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D0BBB5-5C02-452D-B766-D64248B70EDC}"/>
                  </a:ext>
                </a:extLst>
              </p:cNvPr>
              <p:cNvSpPr/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D0BBB5-5C02-452D-B766-D64248B70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4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15AD7844-4A17-4FF8-ACE8-14DAA01E8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96925" y="4605259"/>
            <a:ext cx="1261980" cy="1296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E6E615-BC26-42ED-9DF5-4C6B5D1E6E4E}"/>
              </a:ext>
            </a:extLst>
          </p:cNvPr>
          <p:cNvSpPr/>
          <p:nvPr/>
        </p:nvSpPr>
        <p:spPr>
          <a:xfrm>
            <a:off x="9167973" y="4992060"/>
            <a:ext cx="1155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Cat probability</a:t>
            </a:r>
          </a:p>
        </p:txBody>
      </p:sp>
      <p:pic>
        <p:nvPicPr>
          <p:cNvPr id="22" name="Picture 2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F3B4B5DA-B0B7-46BD-A366-F3C8F3B8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316" y="4256546"/>
            <a:ext cx="5382160" cy="1994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Forward an image, </a:t>
                </a:r>
              </a:p>
              <a:p>
                <a:r>
                  <a:rPr lang="en-US" sz="2000" dirty="0"/>
                  <a:t>Set gradient=1.0 for the target class, and 0 for the other</a:t>
                </a:r>
              </a:p>
              <a:p>
                <a:r>
                  <a:rPr lang="en-US" sz="2000" dirty="0"/>
                  <a:t>Backprop to input image</a:t>
                </a:r>
              </a:p>
              <a:p>
                <a:r>
                  <a:rPr lang="en-US" sz="2000" dirty="0"/>
                  <a:t>Squish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into one channel (take absolute value and max over RGB channels)</a:t>
                </a: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520DEF-798C-4F0C-A9EA-58664C80BABF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3258906" y="5253670"/>
            <a:ext cx="2084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41CF57-CACD-461B-A9FE-909BB1D9938C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>
            <a:off x="8849477" y="5253670"/>
            <a:ext cx="318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134A3-D51F-4F80-9FB2-6617F45654E4}"/>
                  </a:ext>
                </a:extLst>
              </p:cNvPr>
              <p:cNvSpPr/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4134A3-D51F-4F80-9FB2-6617F4565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901744"/>
                <a:ext cx="119090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5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Right 25">
            <a:extLst>
              <a:ext uri="{FF2B5EF4-FFF2-40B4-BE49-F238E27FC236}">
                <a16:creationId xmlns:a16="http://schemas.microsoft.com/office/drawing/2014/main" id="{0BF7DA48-7648-4DF7-A246-48F330BC58A9}"/>
              </a:ext>
            </a:extLst>
          </p:cNvPr>
          <p:cNvSpPr/>
          <p:nvPr/>
        </p:nvSpPr>
        <p:spPr>
          <a:xfrm flipH="1">
            <a:off x="7609163" y="3544977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F734D92B-597F-47D2-AFFA-6B864B6F5206}"/>
              </a:ext>
            </a:extLst>
          </p:cNvPr>
          <p:cNvGraphicFramePr>
            <a:graphicFrameLocks noGrp="1"/>
          </p:cNvGraphicFramePr>
          <p:nvPr/>
        </p:nvGraphicFramePr>
        <p:xfrm>
          <a:off x="2886894" y="2724704"/>
          <a:ext cx="228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0396A42-E94D-4653-8DC2-D0B83079A26A}"/>
              </a:ext>
            </a:extLst>
          </p:cNvPr>
          <p:cNvGraphicFramePr>
            <a:graphicFrameLocks noGrp="1"/>
          </p:cNvGraphicFramePr>
          <p:nvPr/>
        </p:nvGraphicFramePr>
        <p:xfrm>
          <a:off x="4501031" y="3014265"/>
          <a:ext cx="1709925" cy="170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062948-E102-4B1B-9BA7-EABE5534D460}"/>
              </a:ext>
            </a:extLst>
          </p:cNvPr>
          <p:cNvGraphicFramePr>
            <a:graphicFrameLocks noGrp="1"/>
          </p:cNvGraphicFramePr>
          <p:nvPr/>
        </p:nvGraphicFramePr>
        <p:xfrm>
          <a:off x="5480342" y="3255995"/>
          <a:ext cx="12213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</a:tbl>
          </a:graphicData>
        </a:graphic>
      </p:graphicFrame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3C265A-CF75-4D29-9810-9F80BC9A781A}"/>
              </a:ext>
            </a:extLst>
          </p:cNvPr>
          <p:cNvSpPr/>
          <p:nvPr/>
        </p:nvSpPr>
        <p:spPr>
          <a:xfrm>
            <a:off x="2575709" y="3547111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2DF30BE4-2C71-43D5-B10D-47FFE5A2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4094" y="3254789"/>
            <a:ext cx="1059949" cy="1515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39EC8C-D414-4C90-AC5A-66D54AFF1E0B}"/>
              </a:ext>
            </a:extLst>
          </p:cNvPr>
          <p:cNvSpPr/>
          <p:nvPr/>
        </p:nvSpPr>
        <p:spPr>
          <a:xfrm>
            <a:off x="1675561" y="2317241"/>
            <a:ext cx="1342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Feed Images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F87592-4AF2-4131-A903-8F8E5BDA52AC}"/>
              </a:ext>
            </a:extLst>
          </p:cNvPr>
          <p:cNvGraphicFramePr>
            <a:graphicFrameLocks noGrp="1"/>
          </p:cNvGraphicFramePr>
          <p:nvPr/>
        </p:nvGraphicFramePr>
        <p:xfrm>
          <a:off x="7009164" y="3255995"/>
          <a:ext cx="2442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1E43C4-B5D7-4C09-AE2F-3328518E4D32}"/>
              </a:ext>
            </a:extLst>
          </p:cNvPr>
          <p:cNvSpPr/>
          <p:nvPr/>
        </p:nvSpPr>
        <p:spPr>
          <a:xfrm>
            <a:off x="6534021" y="2706488"/>
            <a:ext cx="11945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Class score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E530EF1-3D19-40DF-B688-E37F70D8AF9C}"/>
              </a:ext>
            </a:extLst>
          </p:cNvPr>
          <p:cNvGraphicFramePr>
            <a:graphicFrameLocks noGrp="1"/>
          </p:cNvGraphicFramePr>
          <p:nvPr/>
        </p:nvGraphicFramePr>
        <p:xfrm>
          <a:off x="7984053" y="3254788"/>
          <a:ext cx="24427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00BC168-5ABE-44EC-A7CD-0F1C754A177B}"/>
              </a:ext>
            </a:extLst>
          </p:cNvPr>
          <p:cNvSpPr/>
          <p:nvPr/>
        </p:nvSpPr>
        <p:spPr>
          <a:xfrm>
            <a:off x="7253458" y="4475195"/>
            <a:ext cx="170548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Choose class</a:t>
            </a:r>
            <a:br>
              <a:rPr lang="en-US" sz="1400" dirty="0"/>
            </a:br>
            <a:r>
              <a:rPr lang="en-US" sz="1050" dirty="0"/>
              <a:t>set gradient=0 except the chosen class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EADF2-E50F-4D09-AC45-E46D38E5041A}"/>
              </a:ext>
            </a:extLst>
          </p:cNvPr>
          <p:cNvSpPr/>
          <p:nvPr/>
        </p:nvSpPr>
        <p:spPr>
          <a:xfrm>
            <a:off x="6091028" y="5165988"/>
            <a:ext cx="19544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Backprop Gradients</a:t>
            </a:r>
          </a:p>
        </p:txBody>
      </p:sp>
      <p:pic>
        <p:nvPicPr>
          <p:cNvPr id="20" name="Picture 19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07C750CF-C0B5-4D54-9B8D-41EBAFAC4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6046" y="1345475"/>
            <a:ext cx="1901952" cy="49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 animBg="1"/>
      <p:bldP spid="17" grpId="0"/>
      <p:bldP spid="19" grpId="0"/>
      <p:bldP spid="25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8344" y="5952776"/>
            <a:ext cx="1158948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[Deep Inside Convolutional Networks: </a:t>
            </a:r>
            <a:r>
              <a:rPr lang="en-US" sz="1100" i="1" dirty="0" err="1">
                <a:solidFill>
                  <a:srgbClr val="0000FF"/>
                </a:solidFill>
                <a:latin typeface="Arial-ItalicMT"/>
              </a:rPr>
              <a:t>Visualising</a:t>
            </a:r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 Image Classification Models and Saliency Maps, Karen </a:t>
            </a:r>
            <a:r>
              <a:rPr lang="en-US" sz="1100" i="1" dirty="0" err="1">
                <a:solidFill>
                  <a:srgbClr val="0000FF"/>
                </a:solidFill>
                <a:latin typeface="Arial-ItalicMT"/>
              </a:rPr>
              <a:t>Simonyan</a:t>
            </a:r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, Andrea </a:t>
            </a:r>
            <a:r>
              <a:rPr lang="en-US" sz="11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, Andrew Zisserman, 2014]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92" y="389137"/>
            <a:ext cx="5961832" cy="54179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C7BE24-856A-45AE-87B7-1C32FDEF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6" y="2123712"/>
            <a:ext cx="5581286" cy="37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Using gradients and Backpropagation, we can immediately </a:t>
            </a:r>
            <a:br>
              <a:rPr lang="en-US" dirty="0"/>
            </a:br>
            <a:r>
              <a:rPr lang="en-US" dirty="0"/>
              <a:t>infer the </a:t>
            </a:r>
            <a:r>
              <a:rPr lang="en-US" dirty="0">
                <a:solidFill>
                  <a:srgbClr val="0000FF"/>
                </a:solidFill>
              </a:rPr>
              <a:t>location</a:t>
            </a:r>
            <a:r>
              <a:rPr lang="en-US" dirty="0"/>
              <a:t> which maximize the target probability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Can we also do it to visualize what activate a filter in any layer?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5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Intermediate Features via Backprop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99834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It’s Magic?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A7FE7-745B-42B5-9272-E0F02ECEBD2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Even after AlexNet, it’s still regarded as magic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Only after 2013 that research to explain why </a:t>
            </a:r>
            <a:r>
              <a:rPr lang="en-US" sz="2000" dirty="0" err="1"/>
              <a:t>ConvNet</a:t>
            </a:r>
            <a:r>
              <a:rPr lang="en-US" sz="2000" dirty="0"/>
              <a:t> work were widely conducted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B10495-9527-4492-8335-A7545E13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86" b="10518"/>
          <a:stretch/>
        </p:blipFill>
        <p:spPr>
          <a:xfrm>
            <a:off x="3020188" y="2779418"/>
            <a:ext cx="6064313" cy="17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843F3076-D4BC-41A0-9E87-A3D759A2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90" y="4065036"/>
            <a:ext cx="6138592" cy="227452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Pick a layer and a filter (the activation map)</a:t>
            </a:r>
          </a:p>
          <a:p>
            <a:r>
              <a:rPr lang="en-US" sz="2000" dirty="0"/>
              <a:t>Forward pass until that layer</a:t>
            </a:r>
          </a:p>
          <a:p>
            <a:r>
              <a:rPr lang="en-US" sz="2000" dirty="0"/>
              <a:t>Set gradient=1.0 for the selected activation map, </a:t>
            </a:r>
            <a:br>
              <a:rPr lang="en-US" sz="2000" dirty="0"/>
            </a:br>
            <a:r>
              <a:rPr lang="en-US" sz="2000" dirty="0"/>
              <a:t>and 0 for all other</a:t>
            </a:r>
          </a:p>
          <a:p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Intermediate Features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41387-7D3F-40DF-9696-3566C2495DE3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3456774" y="5202301"/>
            <a:ext cx="31041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96C09E-B161-4F57-B8DC-E27C7FD5C95C}"/>
                  </a:ext>
                </a:extLst>
              </p:cNvPr>
              <p:cNvSpPr/>
              <p:nvPr/>
            </p:nvSpPr>
            <p:spPr>
              <a:xfrm>
                <a:off x="5500549" y="585037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296C09E-B161-4F57-B8DC-E27C7FD5C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850374"/>
                <a:ext cx="119090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EAAA1A-F8CC-4470-8979-27FC46C9BB67}"/>
              </a:ext>
            </a:extLst>
          </p:cNvPr>
          <p:cNvCxnSpPr>
            <a:cxnSpLocks/>
          </p:cNvCxnSpPr>
          <p:nvPr/>
        </p:nvCxnSpPr>
        <p:spPr>
          <a:xfrm>
            <a:off x="7220866" y="5624369"/>
            <a:ext cx="1721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FA55B8-968B-4902-BB70-A0055476E6FA}"/>
              </a:ext>
            </a:extLst>
          </p:cNvPr>
          <p:cNvGrpSpPr/>
          <p:nvPr/>
        </p:nvGrpSpPr>
        <p:grpSpPr>
          <a:xfrm>
            <a:off x="8101585" y="4328419"/>
            <a:ext cx="810648" cy="1231038"/>
            <a:chOff x="6577585" y="4328419"/>
            <a:chExt cx="810648" cy="12310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100B60-FD1A-410A-9651-A724A3DE2C0B}"/>
                </a:ext>
              </a:extLst>
            </p:cNvPr>
            <p:cNvSpPr/>
            <p:nvPr/>
          </p:nvSpPr>
          <p:spPr>
            <a:xfrm>
              <a:off x="6577585" y="4621882"/>
              <a:ext cx="810648" cy="937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5B56CA-C5D8-4297-84F3-141C923F4AC9}"/>
                </a:ext>
              </a:extLst>
            </p:cNvPr>
            <p:cNvSpPr/>
            <p:nvPr/>
          </p:nvSpPr>
          <p:spPr>
            <a:xfrm>
              <a:off x="6697414" y="4328419"/>
              <a:ext cx="5709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</a:rPr>
                <a:t>pool5</a:t>
              </a:r>
              <a:endParaRPr lang="id-ID" sz="1100" dirty="0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10B824FC-CD13-406F-9F20-0CE2DA0577F6}"/>
                </a:ext>
              </a:extLst>
            </p:cNvPr>
            <p:cNvSpPr/>
            <p:nvPr/>
          </p:nvSpPr>
          <p:spPr>
            <a:xfrm>
              <a:off x="6914801" y="4876070"/>
              <a:ext cx="136216" cy="469106"/>
            </a:xfrm>
            <a:prstGeom prst="cube">
              <a:avLst>
                <a:gd name="adj" fmla="val 79878"/>
              </a:avLst>
            </a:prstGeom>
            <a:solidFill>
              <a:schemeClr val="accent1">
                <a:alpha val="34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960DB37-E630-4D0B-81DE-2B5AA8DA54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038" y="4398595"/>
            <a:ext cx="1603737" cy="16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Backprop to input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Intermediate Features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7" name="Picture 16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9D74D50F-38FD-4B75-AFA9-CCC8AB05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90" y="4065036"/>
            <a:ext cx="6138592" cy="227452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D9911-9F24-479A-BB24-47C1C7EAD17F}"/>
              </a:ext>
            </a:extLst>
          </p:cNvPr>
          <p:cNvCxnSpPr>
            <a:cxnSpLocks/>
            <a:stCxn id="29" idx="3"/>
            <a:endCxn id="17" idx="1"/>
          </p:cNvCxnSpPr>
          <p:nvPr/>
        </p:nvCxnSpPr>
        <p:spPr>
          <a:xfrm flipV="1">
            <a:off x="3456774" y="5202301"/>
            <a:ext cx="31041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73091FB-1D95-4735-B095-B2F868DACF14}"/>
                  </a:ext>
                </a:extLst>
              </p:cNvPr>
              <p:cNvSpPr/>
              <p:nvPr/>
            </p:nvSpPr>
            <p:spPr>
              <a:xfrm>
                <a:off x="5500549" y="5850374"/>
                <a:ext cx="11909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73091FB-1D95-4735-B095-B2F868DAC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49" y="5850374"/>
                <a:ext cx="119090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DE9632-F76A-4B63-972B-2E0DC5B4404A}"/>
              </a:ext>
            </a:extLst>
          </p:cNvPr>
          <p:cNvCxnSpPr>
            <a:cxnSpLocks/>
          </p:cNvCxnSpPr>
          <p:nvPr/>
        </p:nvCxnSpPr>
        <p:spPr>
          <a:xfrm>
            <a:off x="7220866" y="5624369"/>
            <a:ext cx="1721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1A76FE-BC24-49A1-BB23-92C0E3B08DF3}"/>
              </a:ext>
            </a:extLst>
          </p:cNvPr>
          <p:cNvGrpSpPr/>
          <p:nvPr/>
        </p:nvGrpSpPr>
        <p:grpSpPr>
          <a:xfrm>
            <a:off x="8101585" y="4328419"/>
            <a:ext cx="810648" cy="1231038"/>
            <a:chOff x="6577585" y="4328419"/>
            <a:chExt cx="810648" cy="123103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4A2779-6FF9-4185-8B29-0C7556FDCE47}"/>
                </a:ext>
              </a:extLst>
            </p:cNvPr>
            <p:cNvSpPr/>
            <p:nvPr/>
          </p:nvSpPr>
          <p:spPr>
            <a:xfrm>
              <a:off x="6577585" y="4621882"/>
              <a:ext cx="810648" cy="937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BE36C0-9ABB-4DEF-9F1F-F788F717D7E1}"/>
                </a:ext>
              </a:extLst>
            </p:cNvPr>
            <p:cNvSpPr/>
            <p:nvPr/>
          </p:nvSpPr>
          <p:spPr>
            <a:xfrm>
              <a:off x="6697414" y="4328419"/>
              <a:ext cx="57099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</a:rPr>
                <a:t>pool5</a:t>
              </a:r>
              <a:endParaRPr lang="id-ID" sz="1100" dirty="0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1296B68-A1BC-494E-B197-887FE0EC2C79}"/>
                </a:ext>
              </a:extLst>
            </p:cNvPr>
            <p:cNvSpPr/>
            <p:nvPr/>
          </p:nvSpPr>
          <p:spPr>
            <a:xfrm>
              <a:off x="6914801" y="4876070"/>
              <a:ext cx="136216" cy="469106"/>
            </a:xfrm>
            <a:prstGeom prst="cube">
              <a:avLst>
                <a:gd name="adj" fmla="val 79878"/>
              </a:avLst>
            </a:prstGeom>
            <a:solidFill>
              <a:schemeClr val="accent1">
                <a:alpha val="34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0B93B01-F704-4E95-841B-90C815ACB7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038" y="4398595"/>
            <a:ext cx="1603737" cy="160741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35F185-7556-4EBA-8F86-4DE19AED8577}"/>
              </a:ext>
            </a:extLst>
          </p:cNvPr>
          <p:cNvCxnSpPr>
            <a:cxnSpLocks/>
            <a:stCxn id="17" idx="1"/>
            <a:endCxn id="33" idx="1"/>
          </p:cNvCxnSpPr>
          <p:nvPr/>
        </p:nvCxnSpPr>
        <p:spPr>
          <a:xfrm rot="10800000" flipH="1">
            <a:off x="3767190" y="3355762"/>
            <a:ext cx="2089416" cy="1846538"/>
          </a:xfrm>
          <a:prstGeom prst="bentConnector3">
            <a:avLst>
              <a:gd name="adj1" fmla="val -109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5F533BC-13A5-44DF-93DF-094B7AA28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607" y="2383105"/>
            <a:ext cx="1959759" cy="19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Initially called </a:t>
            </a:r>
            <a:r>
              <a:rPr lang="en-US" dirty="0" err="1">
                <a:solidFill>
                  <a:srgbClr val="FF0000"/>
                </a:solidFill>
              </a:rPr>
              <a:t>DeConv</a:t>
            </a:r>
            <a:r>
              <a:rPr lang="en-US" dirty="0"/>
              <a:t> approach</a:t>
            </a:r>
            <a:endParaRPr lang="id-ID" dirty="0"/>
          </a:p>
          <a:p>
            <a:r>
              <a:rPr lang="en-US" dirty="0"/>
              <a:t>But The visualization is not very nice</a:t>
            </a:r>
          </a:p>
          <a:p>
            <a:r>
              <a:rPr lang="en-US" dirty="0"/>
              <a:t>Can we smoothen it out?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Intermediate Features 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91B3C2-BD1E-415C-9F50-E942FC55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3234" y="2065452"/>
            <a:ext cx="3995919" cy="39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Guided Backpropagation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099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Similar to activation map, values of gradient indicates whether the neuron is </a:t>
            </a:r>
            <a:r>
              <a:rPr lang="en-US" dirty="0">
                <a:solidFill>
                  <a:srgbClr val="0000FF"/>
                </a:solidFill>
              </a:rPr>
              <a:t>positively activated</a:t>
            </a:r>
            <a:r>
              <a:rPr lang="en-US" dirty="0"/>
              <a:t> or instead </a:t>
            </a:r>
            <a:r>
              <a:rPr lang="en-US" dirty="0">
                <a:solidFill>
                  <a:srgbClr val="C00000"/>
                </a:solidFill>
              </a:rPr>
              <a:t>negatively activated</a:t>
            </a:r>
          </a:p>
          <a:p>
            <a:r>
              <a:rPr lang="en-US" dirty="0"/>
              <a:t>Since we only care about input that excites the filter, then we don’t have to backprop the </a:t>
            </a:r>
            <a:r>
              <a:rPr lang="en-US" dirty="0">
                <a:solidFill>
                  <a:srgbClr val="C00000"/>
                </a:solidFill>
              </a:rPr>
              <a:t>negative gradient</a:t>
            </a:r>
          </a:p>
          <a:p>
            <a:r>
              <a:rPr lang="en-US" dirty="0"/>
              <a:t>Kind of like </a:t>
            </a:r>
            <a:r>
              <a:rPr lang="en-US" dirty="0" err="1"/>
              <a:t>ReLU</a:t>
            </a:r>
            <a:r>
              <a:rPr lang="en-US" dirty="0"/>
              <a:t> for Gradient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Backprop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62600" y="2670703"/>
            <a:ext cx="2619214" cy="495945"/>
            <a:chOff x="3038600" y="2670702"/>
            <a:chExt cx="2619214" cy="49594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038600" y="2918674"/>
              <a:ext cx="26192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3317570" y="2670702"/>
                  <a:ext cx="495945" cy="4959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10795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570" y="2670702"/>
                  <a:ext cx="495945" cy="49594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4066414" y="2670702"/>
              <a:ext cx="495945" cy="4959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...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815258" y="2670702"/>
                  <a:ext cx="495945" cy="4959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61913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258" y="2670702"/>
                  <a:ext cx="495945" cy="4959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341724" y="2547834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962482" y="2734009"/>
            <a:ext cx="1600118" cy="697359"/>
            <a:chOff x="1438482" y="2734008"/>
            <a:chExt cx="1600118" cy="697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465961" y="2734008"/>
                  <a:ext cx="5144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961" y="2734008"/>
                  <a:ext cx="51443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/>
            <p:cNvSpPr/>
            <p:nvPr/>
          </p:nvSpPr>
          <p:spPr>
            <a:xfrm>
              <a:off x="1438482" y="3062035"/>
              <a:ext cx="16001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 image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974378" y="2305203"/>
            <a:ext cx="1720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048656" y="2734008"/>
                <a:ext cx="5125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56" y="2734008"/>
                <a:ext cx="512512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080716" y="3294508"/>
            <a:ext cx="1648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map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62600" y="3905992"/>
            <a:ext cx="2619214" cy="495945"/>
            <a:chOff x="3038600" y="3905991"/>
            <a:chExt cx="2619214" cy="495945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3038600" y="4153963"/>
              <a:ext cx="2619214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3317570" y="3905991"/>
                  <a:ext cx="495945" cy="4959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107950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570" y="3905991"/>
                  <a:ext cx="495945" cy="4959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/>
            <p:cNvSpPr/>
            <p:nvPr/>
          </p:nvSpPr>
          <p:spPr>
            <a:xfrm>
              <a:off x="4066414" y="3905991"/>
              <a:ext cx="495945" cy="4959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...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4815258" y="3905991"/>
                  <a:ext cx="495945" cy="49594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61913"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258" y="3905991"/>
                  <a:ext cx="495945" cy="4959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341724" y="3783123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048657" y="3969297"/>
                <a:ext cx="5260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57" y="3969297"/>
                <a:ext cx="52604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880186" y="4459421"/>
            <a:ext cx="1908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Backward pass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913561" y="3969298"/>
            <a:ext cx="1831720" cy="1009799"/>
            <a:chOff x="1389561" y="3969297"/>
            <a:chExt cx="1831720" cy="1009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465961" y="3969297"/>
                  <a:ext cx="5279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961" y="3969297"/>
                  <a:ext cx="52796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/>
            <p:cNvSpPr/>
            <p:nvPr/>
          </p:nvSpPr>
          <p:spPr>
            <a:xfrm>
              <a:off x="1389561" y="4332765"/>
              <a:ext cx="18317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Reconstructed</a:t>
              </a:r>
            </a:p>
            <a:p>
              <a:r>
                <a:rPr lang="en-US" dirty="0"/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8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9" grpId="0"/>
      <p:bldP spid="25" grpId="0"/>
      <p:bldP spid="2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Backprop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605031" y="3474014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656990" y="3474014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093295" y="4974348"/>
                <a:ext cx="3527184" cy="821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ReLU</a:t>
                </a:r>
                <a:r>
                  <a:rPr lang="en-US" dirty="0"/>
                  <a:t> Activation: </a:t>
                </a:r>
              </a:p>
              <a:p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𝑟𝑒𝑙𝑢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295" y="4974348"/>
                <a:ext cx="3527184" cy="821956"/>
              </a:xfrm>
              <a:prstGeom prst="rect">
                <a:avLst/>
              </a:prstGeom>
              <a:blipFill>
                <a:blip r:embed="rId2"/>
                <a:stretch>
                  <a:fillRect l="-1382" t="-3704" b="-444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5853104" y="4022654"/>
            <a:ext cx="6530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268132" y="2760995"/>
            <a:ext cx="26192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547103" y="2513024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0795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103" y="2513024"/>
                <a:ext cx="495945" cy="495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295947" y="2513024"/>
            <a:ext cx="495945" cy="4959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044791" y="2513024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61913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91" y="2513024"/>
                <a:ext cx="495945" cy="495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7047256" y="2390155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7754188" y="2576329"/>
                <a:ext cx="5125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88" y="2576329"/>
                <a:ext cx="512512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695493" y="2576329"/>
                <a:ext cx="51443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93" y="2576329"/>
                <a:ext cx="51443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2845653" y="2437831"/>
            <a:ext cx="893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</a:t>
            </a:r>
          </a:p>
          <a:p>
            <a:r>
              <a:rPr lang="en-US" dirty="0"/>
              <a:t>image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266700" y="2437831"/>
            <a:ext cx="1142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85160" y="1653745"/>
            <a:ext cx="1720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912804" y="4604582"/>
                <a:ext cx="481734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804" y="4604582"/>
                <a:ext cx="481734" cy="374270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003920" y="4604582"/>
                <a:ext cx="589396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4604582"/>
                <a:ext cx="589396" cy="374270"/>
              </a:xfrm>
              <a:prstGeom prst="rect">
                <a:avLst/>
              </a:prstGeom>
              <a:blipFill>
                <a:blip r:embed="rId8"/>
                <a:stretch>
                  <a:fillRect l="-12371" b="-145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6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Backprop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4608724" y="3479503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5856797" y="4028143"/>
            <a:ext cx="65309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660683" y="3479503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-3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966919" y="4958859"/>
                <a:ext cx="5084112" cy="100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Normal Backprop: </a:t>
                </a:r>
                <a:br>
                  <a:rPr lang="en-US" sz="9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19" y="4958859"/>
                <a:ext cx="5084112" cy="1002710"/>
              </a:xfrm>
              <a:prstGeom prst="rect">
                <a:avLst/>
              </a:prstGeom>
              <a:blipFill>
                <a:blip r:embed="rId2"/>
                <a:stretch>
                  <a:fillRect l="-1079" t="-303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4271907" y="2753387"/>
            <a:ext cx="261921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0795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299722" y="2505416"/>
            <a:ext cx="495945" cy="4959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61913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51031" y="2382547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Reconstructed</a:t>
                </a:r>
              </a:p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  <a:blipFill>
                <a:blip r:embed="rId6"/>
                <a:stretch>
                  <a:fillRect l="-3000" t="-5660" r="-2667" b="-141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8263507" y="2430223"/>
            <a:ext cx="1142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map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85159" y="1653745"/>
            <a:ext cx="1908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912804" y="4604582"/>
                <a:ext cx="479618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804" y="4604582"/>
                <a:ext cx="479618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942163" y="4624774"/>
                <a:ext cx="589396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163" y="4624774"/>
                <a:ext cx="589396" cy="374270"/>
              </a:xfrm>
              <a:prstGeom prst="rect">
                <a:avLst/>
              </a:prstGeom>
              <a:blipFill>
                <a:blip r:embed="rId8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1157" y="1438946"/>
            <a:ext cx="1734406" cy="8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6" grpId="0"/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803129" y="4028459"/>
            <a:ext cx="65309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4607015" y="3479819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966919" y="4958859"/>
                <a:ext cx="5791044" cy="100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Guided Backprop: </a:t>
                </a:r>
                <a:br>
                  <a:rPr lang="en-US" sz="9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19" y="4958859"/>
                <a:ext cx="5791044" cy="1002710"/>
              </a:xfrm>
              <a:prstGeom prst="rect">
                <a:avLst/>
              </a:prstGeom>
              <a:blipFill>
                <a:blip r:embed="rId2"/>
                <a:stretch>
                  <a:fillRect l="-947" t="-303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4271907" y="2753387"/>
            <a:ext cx="261921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0795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299722" y="2505416"/>
            <a:ext cx="495945" cy="4959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61913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51031" y="2382547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Reconstructed</a:t>
                </a:r>
              </a:p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  <a:blipFill>
                <a:blip r:embed="rId6"/>
                <a:stretch>
                  <a:fillRect l="-3000" t="-5660" r="-2667" b="-141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8263507" y="2430223"/>
            <a:ext cx="1142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map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855088" y="4028459"/>
            <a:ext cx="65309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6658974" y="3479819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rgbClr val="C5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rgbClr val="C5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rgbClr val="C5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</a:p>
                  </a:txBody>
                  <a:tcPr anchor="ctr"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rgbClr val="8B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rgbClr val="C5E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rgbClr val="C5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555056" y="3479819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FFE1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843638" y="4604898"/>
                <a:ext cx="479618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638" y="4604898"/>
                <a:ext cx="479618" cy="374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897418" y="4608794"/>
                <a:ext cx="589396" cy="374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418" y="4608794"/>
                <a:ext cx="589396" cy="374270"/>
              </a:xfrm>
              <a:prstGeom prst="rect">
                <a:avLst/>
              </a:prstGeom>
              <a:blipFill>
                <a:blip r:embed="rId8"/>
                <a:stretch>
                  <a:fillRect l="-72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8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681" y="2222549"/>
            <a:ext cx="3215186" cy="3226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724" y="2178667"/>
            <a:ext cx="3215186" cy="3273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96532" y="1883740"/>
            <a:ext cx="1263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38946" y="1825542"/>
            <a:ext cx="214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Guided </a:t>
            </a:r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92398" y="5477415"/>
            <a:ext cx="3271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negative and positive influences from the activation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76441" y="5477130"/>
            <a:ext cx="3271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Only positive influences from the activation</a:t>
            </a:r>
          </a:p>
        </p:txBody>
      </p:sp>
    </p:spTree>
    <p:extLst>
      <p:ext uri="{BB962C8B-B14F-4D97-AF65-F5344CB8AC3E}">
        <p14:creationId xmlns:p14="http://schemas.microsoft.com/office/powerpoint/2010/main" val="3028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Visualization and Understanding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Not about improving the Model Performance per se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Or to design new algorithm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But rather to </a:t>
            </a:r>
            <a:r>
              <a:rPr lang="en-US" sz="2000" dirty="0">
                <a:solidFill>
                  <a:srgbClr val="0000FF"/>
                </a:solidFill>
              </a:rPr>
              <a:t>understand</a:t>
            </a:r>
            <a:r>
              <a:rPr lang="en-US" sz="2000" dirty="0"/>
              <a:t> how and why it works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And give </a:t>
            </a:r>
            <a:r>
              <a:rPr lang="en-US" sz="2000" dirty="0">
                <a:solidFill>
                  <a:srgbClr val="0000FF"/>
                </a:solidFill>
              </a:rPr>
              <a:t>evidence</a:t>
            </a:r>
            <a:r>
              <a:rPr lang="en-US" sz="2000" dirty="0"/>
              <a:t> that its work is </a:t>
            </a:r>
            <a:r>
              <a:rPr lang="en-US" sz="2000" dirty="0">
                <a:solidFill>
                  <a:srgbClr val="FF0000"/>
                </a:solidFill>
              </a:rPr>
              <a:t>not a Magic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And it’s </a:t>
            </a:r>
            <a:r>
              <a:rPr lang="en-US" sz="2000" dirty="0">
                <a:solidFill>
                  <a:srgbClr val="FF0000"/>
                </a:solidFill>
              </a:rPr>
              <a:t>not a random </a:t>
            </a:r>
            <a:r>
              <a:rPr lang="en-US" sz="2000" dirty="0"/>
              <a:t>either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Also, it leads to further </a:t>
            </a:r>
            <a:r>
              <a:rPr lang="en-US" sz="2000" dirty="0">
                <a:solidFill>
                  <a:srgbClr val="0000FF"/>
                </a:solidFill>
              </a:rPr>
              <a:t>fun and interesting </a:t>
            </a:r>
            <a:r>
              <a:rPr lang="en-US" sz="2000" dirty="0"/>
              <a:t>Computer Vision implementations</a:t>
            </a:r>
          </a:p>
          <a:p>
            <a:pPr lvl="1">
              <a:spcBef>
                <a:spcPts val="600"/>
              </a:spcBef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Magic, apparently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180" y="6035041"/>
            <a:ext cx="7167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[Striving for Simplicity: The all convolutional net,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Springenberg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Dosovitskiy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et al., 2015]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327" y="5044168"/>
            <a:ext cx="3763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Trained on ImageNet. </a:t>
            </a:r>
          </a:p>
          <a:p>
            <a:r>
              <a:rPr lang="en-US" dirty="0">
                <a:latin typeface="ArialMT"/>
              </a:rPr>
              <a:t>Each row corresponds to one filter.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37878" y="5052551"/>
            <a:ext cx="5862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MT"/>
              </a:rPr>
              <a:t>The visualization using “guided backpropagation” is based on the top 10 image patches activating this filter taken from the ImageNet dataset.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0B8A7F-B20B-4EF2-8914-A08A3518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835"/>
            <a:ext cx="6111996" cy="3628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E91B6F-A3C5-488E-BBA5-DE472B00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04" y="1399835"/>
            <a:ext cx="6111996" cy="36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8180" y="6035041"/>
            <a:ext cx="7167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[Striving for Simplicity: The all convolutional net,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Springenberg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Dosovitskiy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et al., 2015]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327" y="5044168"/>
            <a:ext cx="3763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Trained on ImageNet. </a:t>
            </a:r>
          </a:p>
          <a:p>
            <a:r>
              <a:rPr lang="en-US" dirty="0">
                <a:latin typeface="ArialMT"/>
              </a:rPr>
              <a:t>Each row corresponds to one filter.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37878" y="5052551"/>
            <a:ext cx="5862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MT"/>
              </a:rPr>
              <a:t>The visualization using “guided backpropagation” is based on the top 10 image patches activating this filter taken from the ImageNet dataset.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0B8A7F-B20B-4EF2-8914-A08A3518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69" y="1399835"/>
            <a:ext cx="6100057" cy="3628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E91B6F-A3C5-488E-BBA5-DE472B00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85973" y="1399835"/>
            <a:ext cx="6100057" cy="36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deConvNet</a:t>
            </a:r>
            <a:r>
              <a:rPr lang="en-US" dirty="0"/>
              <a:t>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4614908" y="3479503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966918" y="4958859"/>
                <a:ext cx="5368946" cy="100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 err="1"/>
                  <a:t>Deconvnet</a:t>
                </a:r>
                <a:r>
                  <a:rPr lang="en-US" dirty="0"/>
                  <a:t> Backprop: </a:t>
                </a:r>
                <a:br>
                  <a:rPr lang="en-US" sz="9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m:rPr>
                          <m:lit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918" y="4958859"/>
                <a:ext cx="5368946" cy="1002710"/>
              </a:xfrm>
              <a:prstGeom prst="rect">
                <a:avLst/>
              </a:prstGeom>
              <a:blipFill>
                <a:blip r:embed="rId2"/>
                <a:stretch>
                  <a:fillRect l="-1023" t="-303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4271907" y="2753387"/>
            <a:ext cx="2619214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0795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878" y="2505416"/>
                <a:ext cx="495945" cy="495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299722" y="2505416"/>
            <a:ext cx="495945" cy="4959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61913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566" y="2505416"/>
                <a:ext cx="495945" cy="495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051031" y="2382547"/>
          <a:ext cx="73899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496">
                  <a:extLst>
                    <a:ext uri="{9D8B030D-6E8A-4147-A177-3AD203B41FA5}">
                      <a16:colId xmlns:a16="http://schemas.microsoft.com/office/drawing/2014/main" val="3022110054"/>
                    </a:ext>
                  </a:extLst>
                </a:gridCol>
                <a:gridCol w="369496">
                  <a:extLst>
                    <a:ext uri="{9D8B030D-6E8A-4147-A177-3AD203B41FA5}">
                      <a16:colId xmlns:a16="http://schemas.microsoft.com/office/drawing/2014/main" val="9625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3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47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964" y="2568721"/>
                <a:ext cx="526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Reconstructed</a:t>
                </a:r>
              </a:p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92" y="2430223"/>
                <a:ext cx="1831720" cy="646331"/>
              </a:xfrm>
              <a:prstGeom prst="rect">
                <a:avLst/>
              </a:prstGeom>
              <a:blipFill>
                <a:blip r:embed="rId6"/>
                <a:stretch>
                  <a:fillRect l="-3000" t="-5660" r="-2667" b="-141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8263507" y="2430223"/>
            <a:ext cx="1142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</a:t>
            </a:r>
          </a:p>
          <a:p>
            <a:pPr algn="ctr"/>
            <a:r>
              <a:rPr lang="en-US" dirty="0"/>
              <a:t>map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862981" y="4028143"/>
            <a:ext cx="653095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6666867" y="3479503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8892716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347440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251117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712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538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9503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537456" y="6035868"/>
            <a:ext cx="6594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[Visualizing and Understanding Convolutional Networks,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Zeiler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and Fergus 2013]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deConvNet</a:t>
            </a:r>
            <a:r>
              <a:rPr lang="en-US" dirty="0"/>
              <a:t>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42372" y="6018827"/>
            <a:ext cx="6594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[Visualizing and Understanding Convolutional Networks,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Zeiler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and Fergus 2013]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812" y="1977656"/>
            <a:ext cx="10358375" cy="40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deConvNet</a:t>
            </a:r>
            <a:r>
              <a:rPr lang="en-US" dirty="0"/>
              <a:t>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61" y="1900635"/>
            <a:ext cx="10448077" cy="39931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6636BB-D3E1-4ED6-84EB-009E40A021ED}"/>
              </a:ext>
            </a:extLst>
          </p:cNvPr>
          <p:cNvSpPr/>
          <p:nvPr/>
        </p:nvSpPr>
        <p:spPr>
          <a:xfrm>
            <a:off x="5442372" y="6018827"/>
            <a:ext cx="6594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[Visualizing and Understanding Convolutional Networks,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Zeiler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 and Fergus 2013]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1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684" y="1363852"/>
            <a:ext cx="7847385" cy="48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DA9304-8AA8-47F5-87E6-D3A1E5D76D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Using gradients and Backpropagation, </a:t>
            </a:r>
            <a:br>
              <a:rPr lang="en-US" dirty="0"/>
            </a:br>
            <a:r>
              <a:rPr lang="en-US" dirty="0"/>
              <a:t>we can visualize what </a:t>
            </a:r>
            <a:r>
              <a:rPr lang="en-US" dirty="0">
                <a:solidFill>
                  <a:srgbClr val="0000FF"/>
                </a:solidFill>
              </a:rPr>
              <a:t>part of input </a:t>
            </a:r>
            <a:r>
              <a:rPr lang="en-US" dirty="0"/>
              <a:t>activate a neuron (filter)</a:t>
            </a:r>
          </a:p>
          <a:p>
            <a:pPr>
              <a:lnSpc>
                <a:spcPct val="150000"/>
              </a:lnSpc>
            </a:pPr>
            <a:r>
              <a:rPr lang="en-US" dirty="0"/>
              <a:t>The result confirm the visualization using backtracking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6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 err="1"/>
              <a:t>DeepVis</a:t>
            </a:r>
            <a:r>
              <a:rPr lang="en-US" dirty="0"/>
              <a:t> toolbox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5655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DeepVis toolbox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B81411-0429-4B9A-8D2E-030018F81B5D}"/>
              </a:ext>
            </a:extLst>
          </p:cNvPr>
          <p:cNvSpPr/>
          <p:nvPr/>
        </p:nvSpPr>
        <p:spPr>
          <a:xfrm>
            <a:off x="314127" y="6126450"/>
            <a:ext cx="7930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[</a:t>
            </a:r>
            <a:r>
              <a:rPr lang="en-US" sz="1100" dirty="0" err="1">
                <a:solidFill>
                  <a:srgbClr val="0000FF"/>
                </a:solidFill>
              </a:rPr>
              <a:t>Yosinski</a:t>
            </a:r>
            <a:r>
              <a:rPr lang="en-US" sz="1100" dirty="0">
                <a:solidFill>
                  <a:srgbClr val="0000FF"/>
                </a:solidFill>
              </a:rPr>
              <a:t> et al, “Understanding Neural Networks Through Deep Visualization”, ICML DL Workshop 2014]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958" y="5793246"/>
            <a:ext cx="410436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www.youtube.com/watch?v=AgkfIQ4IGaM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5C1C1FB-169B-46CA-B9E4-9773BC2F56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Real-time Camera feed</a:t>
            </a:r>
          </a:p>
          <a:p>
            <a:pPr lvl="1"/>
            <a:r>
              <a:rPr lang="id-ID" sz="1800" dirty="0"/>
              <a:t>http://yosinski.com/deepvis</a:t>
            </a:r>
            <a:endParaRPr lang="en-US" sz="1800" dirty="0"/>
          </a:p>
          <a:p>
            <a:pPr lvl="1"/>
            <a:endParaRPr lang="en-US" sz="1800" dirty="0"/>
          </a:p>
          <a:p>
            <a:endParaRPr lang="id-ID" dirty="0"/>
          </a:p>
        </p:txBody>
      </p:sp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7A59B1FE-99C2-4FDF-8603-550D7D2E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3028" y="1416049"/>
            <a:ext cx="6651291" cy="479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007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Activations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DeepVis</a:t>
            </a:r>
            <a:r>
              <a:rPr lang="en-US" sz="2000" dirty="0"/>
              <a:t> toolbox</a:t>
            </a:r>
          </a:p>
          <a:p>
            <a:pPr lvl="1"/>
            <a:r>
              <a:rPr lang="en-US" sz="1800" dirty="0"/>
              <a:t>Real-time Camera feed</a:t>
            </a:r>
          </a:p>
          <a:p>
            <a:pPr lvl="1"/>
            <a:r>
              <a:rPr lang="id-ID" sz="1800" dirty="0"/>
              <a:t>http://yosinski.com/deepvis</a:t>
            </a:r>
            <a:endParaRPr lang="en-US" sz="1800" dirty="0"/>
          </a:p>
          <a:p>
            <a:r>
              <a:rPr lang="en-US" sz="2000" dirty="0"/>
              <a:t>2 methods presented</a:t>
            </a:r>
          </a:p>
          <a:p>
            <a:pPr lvl="1"/>
            <a:r>
              <a:rPr lang="en-US" sz="1800" dirty="0"/>
              <a:t>DeConv-based</a:t>
            </a:r>
          </a:p>
          <a:p>
            <a:pPr lvl="1"/>
            <a:r>
              <a:rPr lang="en-US" sz="1800" dirty="0"/>
              <a:t>Optimization-based</a:t>
            </a:r>
          </a:p>
          <a:p>
            <a:pPr lvl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344" y="1861074"/>
            <a:ext cx="4467905" cy="44911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21A754-0C15-4790-9C74-660876C45B63}"/>
              </a:ext>
            </a:extLst>
          </p:cNvPr>
          <p:cNvSpPr/>
          <p:nvPr/>
        </p:nvSpPr>
        <p:spPr>
          <a:xfrm>
            <a:off x="1524000" y="6085895"/>
            <a:ext cx="79300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</a:rPr>
              <a:t>[</a:t>
            </a:r>
            <a:r>
              <a:rPr lang="en-US" sz="1100" dirty="0" err="1">
                <a:solidFill>
                  <a:srgbClr val="0000FF"/>
                </a:solidFill>
              </a:rPr>
              <a:t>Yosinski</a:t>
            </a:r>
            <a:r>
              <a:rPr lang="en-US" sz="1100" dirty="0">
                <a:solidFill>
                  <a:srgbClr val="0000FF"/>
                </a:solidFill>
              </a:rPr>
              <a:t> et al, “Understanding Neural Networks Through Deep Visualization”, ICML DL Workshop 2014]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9BCEF-CF5F-4AC3-879E-B0737BA0DF80}"/>
              </a:ext>
            </a:extLst>
          </p:cNvPr>
          <p:cNvSpPr/>
          <p:nvPr/>
        </p:nvSpPr>
        <p:spPr>
          <a:xfrm>
            <a:off x="1582831" y="5752691"/>
            <a:ext cx="410436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www.youtube.com/watch?v=AgkfIQ4IGaM</a:t>
            </a:r>
          </a:p>
        </p:txBody>
      </p:sp>
    </p:spTree>
    <p:extLst>
      <p:ext uri="{BB962C8B-B14F-4D97-AF65-F5344CB8AC3E}">
        <p14:creationId xmlns:p14="http://schemas.microsoft.com/office/powerpoint/2010/main" val="184676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F1A9B14-0D05-4B97-9523-4FD6C32C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8" y="2402313"/>
            <a:ext cx="8128937" cy="30177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One-Stream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5F8A551-AF41-4377-A1FA-56900EC03059}"/>
              </a:ext>
            </a:extLst>
          </p:cNvPr>
          <p:cNvGrpSpPr/>
          <p:nvPr/>
        </p:nvGrpSpPr>
        <p:grpSpPr>
          <a:xfrm>
            <a:off x="8827285" y="4747492"/>
            <a:ext cx="1446230" cy="1192196"/>
            <a:chOff x="7303285" y="4747492"/>
            <a:chExt cx="1446230" cy="1192196"/>
          </a:xfrm>
        </p:grpSpPr>
        <p:sp>
          <p:nvSpPr>
            <p:cNvPr id="7" name="Rectangle 6"/>
            <p:cNvSpPr/>
            <p:nvPr/>
          </p:nvSpPr>
          <p:spPr>
            <a:xfrm>
              <a:off x="7303285" y="5570356"/>
              <a:ext cx="1446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fc7 feature</a:t>
              </a:r>
              <a:endParaRPr lang="id-ID" dirty="0">
                <a:solidFill>
                  <a:srgbClr val="0070C0"/>
                </a:solidFill>
              </a:endParaRPr>
            </a:p>
          </p:txBody>
        </p:sp>
        <p:cxnSp>
          <p:nvCxnSpPr>
            <p:cNvPr id="9" name="Straight Arrow Connector 8"/>
            <p:cNvCxnSpPr>
              <a:cxnSpLocks/>
              <a:stCxn id="7" idx="0"/>
            </p:cNvCxnSpPr>
            <p:nvPr/>
          </p:nvCxnSpPr>
          <p:spPr>
            <a:xfrm flipV="1">
              <a:off x="8026400" y="4747492"/>
              <a:ext cx="36945" cy="8228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9368755" y="2354304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7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78477" y="2354304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6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63003" y="2956398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37076" y="2956398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3554" y="2956398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3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56127" y="2956398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</a:t>
            </a:r>
            <a:endParaRPr lang="id-ID" b="1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20728" y="2354304"/>
            <a:ext cx="348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</a:t>
            </a:r>
            <a:endParaRPr lang="id-ID" b="1" dirty="0">
              <a:solidFill>
                <a:srgbClr val="00B050"/>
              </a:solidFill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A5AFE84-019F-4868-B3E2-8FFC322C4050}"/>
              </a:ext>
            </a:extLst>
          </p:cNvPr>
          <p:cNvGrpSpPr/>
          <p:nvPr/>
        </p:nvGrpSpPr>
        <p:grpSpPr>
          <a:xfrm>
            <a:off x="6817753" y="4635374"/>
            <a:ext cx="1731564" cy="1275276"/>
            <a:chOff x="5293753" y="4635374"/>
            <a:chExt cx="1731564" cy="1275276"/>
          </a:xfrm>
        </p:grpSpPr>
        <p:sp>
          <p:nvSpPr>
            <p:cNvPr id="19" name="Rectangle 18"/>
            <p:cNvSpPr/>
            <p:nvPr/>
          </p:nvSpPr>
          <p:spPr>
            <a:xfrm>
              <a:off x="5293753" y="5541318"/>
              <a:ext cx="17315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pool5 feature</a:t>
              </a:r>
              <a:endParaRPr lang="id-ID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>
              <a:cxnSpLocks/>
              <a:stCxn id="19" idx="0"/>
            </p:cNvCxnSpPr>
            <p:nvPr/>
          </p:nvCxnSpPr>
          <p:spPr>
            <a:xfrm flipV="1">
              <a:off x="6159535" y="4635374"/>
              <a:ext cx="630564" cy="905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6374B9-BA41-450E-A05A-DA7E7CD3A451}"/>
              </a:ext>
            </a:extLst>
          </p:cNvPr>
          <p:cNvGrpSpPr/>
          <p:nvPr/>
        </p:nvGrpSpPr>
        <p:grpSpPr>
          <a:xfrm>
            <a:off x="2987715" y="4938938"/>
            <a:ext cx="1783822" cy="1090438"/>
            <a:chOff x="1463715" y="4938938"/>
            <a:chExt cx="1783822" cy="1090438"/>
          </a:xfrm>
        </p:grpSpPr>
        <p:sp>
          <p:nvSpPr>
            <p:cNvPr id="22" name="Rectangle 21"/>
            <p:cNvSpPr/>
            <p:nvPr/>
          </p:nvSpPr>
          <p:spPr>
            <a:xfrm>
              <a:off x="1463715" y="5660044"/>
              <a:ext cx="17838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conv1 feature</a:t>
              </a:r>
              <a:endParaRPr lang="id-ID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>
              <a:cxnSpLocks/>
              <a:stCxn id="22" idx="0"/>
            </p:cNvCxnSpPr>
            <p:nvPr/>
          </p:nvCxnSpPr>
          <p:spPr>
            <a:xfrm flipH="1" flipV="1">
              <a:off x="1955656" y="4938938"/>
              <a:ext cx="399970" cy="7211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2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FF"/>
                </a:solidFill>
              </a:rPr>
              <a:t>[Visualizing and Understanding Convolutional Networks, </a:t>
            </a:r>
            <a:r>
              <a:rPr lang="en-US" sz="1600" dirty="0" err="1">
                <a:solidFill>
                  <a:srgbClr val="0000FF"/>
                </a:solidFill>
              </a:rPr>
              <a:t>Zeiler</a:t>
            </a:r>
            <a:r>
              <a:rPr lang="en-US" sz="1600" dirty="0">
                <a:solidFill>
                  <a:srgbClr val="0000FF"/>
                </a:solidFill>
              </a:rPr>
              <a:t> and Fergus 2013]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[Deep Inside Convolutional Networks: </a:t>
            </a:r>
            <a:r>
              <a:rPr lang="en-US" sz="1600" dirty="0" err="1">
                <a:solidFill>
                  <a:srgbClr val="0000FF"/>
                </a:solidFill>
              </a:rPr>
              <a:t>Visualising</a:t>
            </a:r>
            <a:r>
              <a:rPr lang="en-US" sz="1600" dirty="0">
                <a:solidFill>
                  <a:srgbClr val="0000FF"/>
                </a:solidFill>
              </a:rPr>
              <a:t> Image Classification Models and Saliency Maps, </a:t>
            </a:r>
            <a:r>
              <a:rPr lang="en-US" sz="1600" dirty="0" err="1">
                <a:solidFill>
                  <a:srgbClr val="0000FF"/>
                </a:solidFill>
              </a:rPr>
              <a:t>Simonyan</a:t>
            </a:r>
            <a:r>
              <a:rPr lang="en-US" sz="1600" dirty="0">
                <a:solidFill>
                  <a:srgbClr val="0000FF"/>
                </a:solidFill>
              </a:rPr>
              <a:t> et al., 2014]</a:t>
            </a:r>
          </a:p>
          <a:p>
            <a:r>
              <a:rPr lang="en-US" sz="1600" dirty="0">
                <a:solidFill>
                  <a:srgbClr val="0000FF"/>
                </a:solidFill>
              </a:rPr>
              <a:t>[Striving for Simplicity: The all convolutional net, </a:t>
            </a:r>
            <a:r>
              <a:rPr lang="en-US" sz="1600" dirty="0" err="1">
                <a:solidFill>
                  <a:srgbClr val="0000FF"/>
                </a:solidFill>
              </a:rPr>
              <a:t>Springenberg</a:t>
            </a:r>
            <a:r>
              <a:rPr lang="en-US" sz="1600" dirty="0">
                <a:solidFill>
                  <a:srgbClr val="0000FF"/>
                </a:solidFill>
              </a:rPr>
              <a:t>, </a:t>
            </a:r>
            <a:r>
              <a:rPr lang="en-US" sz="1600" dirty="0" err="1">
                <a:solidFill>
                  <a:srgbClr val="0000FF"/>
                </a:solidFill>
              </a:rPr>
              <a:t>Dosovitskiy</a:t>
            </a:r>
            <a:r>
              <a:rPr lang="en-US" sz="1600" dirty="0">
                <a:solidFill>
                  <a:srgbClr val="0000FF"/>
                </a:solidFill>
              </a:rPr>
              <a:t>, et al., 2015]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963836-9926-4212-B999-649BA3D64FE7}"/>
              </a:ext>
            </a:extLst>
          </p:cNvPr>
          <p:cNvSpPr/>
          <p:nvPr/>
        </p:nvSpPr>
        <p:spPr>
          <a:xfrm>
            <a:off x="8694345" y="5685577"/>
            <a:ext cx="1973655" cy="641239"/>
          </a:xfrm>
          <a:prstGeom prst="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EFFBF-C22E-4834-A7BC-8CCA437568AD}"/>
              </a:ext>
            </a:extLst>
          </p:cNvPr>
          <p:cNvSpPr/>
          <p:nvPr/>
        </p:nvSpPr>
        <p:spPr>
          <a:xfrm>
            <a:off x="8694346" y="1319563"/>
            <a:ext cx="1973655" cy="446963"/>
          </a:xfrm>
          <a:prstGeom prst="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3CC40-AFB5-43B6-A9AB-4F0CD64B69C8}"/>
              </a:ext>
            </a:extLst>
          </p:cNvPr>
          <p:cNvSpPr/>
          <p:nvPr/>
        </p:nvSpPr>
        <p:spPr>
          <a:xfrm>
            <a:off x="8694344" y="1766525"/>
            <a:ext cx="1973655" cy="391905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What’s easy: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Visualizing first layer’s weights (filters)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Visualizing output representation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What’s not easy: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Visualizing middle filters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Determine what part of input that</a:t>
            </a:r>
            <a:br>
              <a:rPr lang="en-US" dirty="0"/>
            </a:br>
            <a:r>
              <a:rPr lang="en-US" dirty="0"/>
              <a:t>support the decision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 descr="A picture containing object, clock, tower&#10;&#10;Description automatically generated">
            <a:extLst>
              <a:ext uri="{FF2B5EF4-FFF2-40B4-BE49-F238E27FC236}">
                <a16:creationId xmlns:a16="http://schemas.microsoft.com/office/drawing/2014/main" id="{631E112E-22B7-43FE-B9D1-67C70479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046" y="1345475"/>
            <a:ext cx="1901952" cy="49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Visualizing Weights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5161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6975</TotalTime>
  <Words>2456</Words>
  <Application>Microsoft Office PowerPoint</Application>
  <PresentationFormat>Widescreen</PresentationFormat>
  <Paragraphs>644</Paragraphs>
  <Slides>71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Arial-ItalicMT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It’s Magic?</vt:lpstr>
      <vt:lpstr>Black Box Magic</vt:lpstr>
      <vt:lpstr>It’s Magic?</vt:lpstr>
      <vt:lpstr>It’s NOT Magic, apparently</vt:lpstr>
      <vt:lpstr>One-Stream AlexNet</vt:lpstr>
      <vt:lpstr>Network Visualization</vt:lpstr>
      <vt:lpstr>Visualizing Weights</vt:lpstr>
      <vt:lpstr>Visualize the filters/kernels (raw weight)</vt:lpstr>
      <vt:lpstr>Visualize the filters/kernels (raw weight)</vt:lpstr>
      <vt:lpstr>The Gabor-like Filters</vt:lpstr>
      <vt:lpstr>Conclusion 1</vt:lpstr>
      <vt:lpstr>Visualizing Feature Representation</vt:lpstr>
      <vt:lpstr>Visualizing Representation</vt:lpstr>
      <vt:lpstr>Nearest Neighbor using Image Representation</vt:lpstr>
      <vt:lpstr>t-SNE Visualization</vt:lpstr>
      <vt:lpstr>t-SNE Visualization</vt:lpstr>
      <vt:lpstr>t-SNE Visualization</vt:lpstr>
      <vt:lpstr>Conclusion 2</vt:lpstr>
      <vt:lpstr>Next Question</vt:lpstr>
      <vt:lpstr>Occlusion Experiments</vt:lpstr>
      <vt:lpstr>Occlusion Experiments</vt:lpstr>
      <vt:lpstr>Occlusion Experiments</vt:lpstr>
      <vt:lpstr>Occlusion Experiments</vt:lpstr>
      <vt:lpstr>Occlusion Experiments</vt:lpstr>
      <vt:lpstr>Conclusion 3</vt:lpstr>
      <vt:lpstr>Next Question</vt:lpstr>
      <vt:lpstr>Next Question</vt:lpstr>
      <vt:lpstr>Next Question</vt:lpstr>
      <vt:lpstr>Visualizing Image Patch Activation</vt:lpstr>
      <vt:lpstr>Visualizing Image Patch Activation</vt:lpstr>
      <vt:lpstr>Visualizing Image Patch Activation</vt:lpstr>
      <vt:lpstr>Visualizing Image Patch Activation</vt:lpstr>
      <vt:lpstr>Visualizing Image Patch Activation</vt:lpstr>
      <vt:lpstr>Visualizing Image Patch Activation</vt:lpstr>
      <vt:lpstr>Visualizing Image Patch Activation</vt:lpstr>
      <vt:lpstr>Conclusion 4</vt:lpstr>
      <vt:lpstr>Next Question</vt:lpstr>
      <vt:lpstr>Visualizing Gradients</vt:lpstr>
      <vt:lpstr>Remember Gradients</vt:lpstr>
      <vt:lpstr>Let’s Flip Our Perspective</vt:lpstr>
      <vt:lpstr>Testing an Image</vt:lpstr>
      <vt:lpstr>Let’s Flip Our Perspective</vt:lpstr>
      <vt:lpstr>Saliency Maps</vt:lpstr>
      <vt:lpstr>Saliency Maps</vt:lpstr>
      <vt:lpstr>Saliency Maps</vt:lpstr>
      <vt:lpstr>Conclusion 5</vt:lpstr>
      <vt:lpstr>Intermediate Features via Backprop</vt:lpstr>
      <vt:lpstr>Visualizing Intermediate Features </vt:lpstr>
      <vt:lpstr>Visualizing Intermediate Features </vt:lpstr>
      <vt:lpstr>Visualizing Intermediate Features </vt:lpstr>
      <vt:lpstr>Guided Backpropagation</vt:lpstr>
      <vt:lpstr>Guided Backprop</vt:lpstr>
      <vt:lpstr>Normal Backprop</vt:lpstr>
      <vt:lpstr>Normal Backprop</vt:lpstr>
      <vt:lpstr>Normal Backprop</vt:lpstr>
      <vt:lpstr>Guided backprop</vt:lpstr>
      <vt:lpstr>Guided backprop</vt:lpstr>
      <vt:lpstr>PowerPoint Presentation</vt:lpstr>
      <vt:lpstr>PowerPoint Presentation</vt:lpstr>
      <vt:lpstr>deConvNet approach</vt:lpstr>
      <vt:lpstr>deConvNet approach</vt:lpstr>
      <vt:lpstr>deConvNet approach</vt:lpstr>
      <vt:lpstr>PowerPoint Presentation</vt:lpstr>
      <vt:lpstr>Conclusion 6</vt:lpstr>
      <vt:lpstr>DeepVis toolbox</vt:lpstr>
      <vt:lpstr>DeepVis toolbox</vt:lpstr>
      <vt:lpstr>Visualizing Activations</vt:lpstr>
      <vt:lpstr>DeConv approach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520</cp:revision>
  <dcterms:created xsi:type="dcterms:W3CDTF">2012-11-14T18:53:32Z</dcterms:created>
  <dcterms:modified xsi:type="dcterms:W3CDTF">2020-11-12T18:02:45Z</dcterms:modified>
</cp:coreProperties>
</file>